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3"/>
  </p:notesMasterIdLst>
  <p:sldIdLst>
    <p:sldId id="276" r:id="rId2"/>
    <p:sldId id="277" r:id="rId3"/>
    <p:sldId id="257" r:id="rId4"/>
    <p:sldId id="258" r:id="rId5"/>
    <p:sldId id="260" r:id="rId6"/>
    <p:sldId id="261" r:id="rId7"/>
    <p:sldId id="262" r:id="rId8"/>
    <p:sldId id="263" r:id="rId9"/>
    <p:sldId id="264" r:id="rId10"/>
    <p:sldId id="278" r:id="rId11"/>
    <p:sldId id="299" r:id="rId12"/>
    <p:sldId id="300" r:id="rId13"/>
    <p:sldId id="302" r:id="rId14"/>
    <p:sldId id="304" r:id="rId15"/>
    <p:sldId id="265" r:id="rId16"/>
    <p:sldId id="266" r:id="rId17"/>
    <p:sldId id="298" r:id="rId18"/>
    <p:sldId id="301" r:id="rId19"/>
    <p:sldId id="297" r:id="rId20"/>
    <p:sldId id="275" r:id="rId21"/>
    <p:sldId id="306"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D80C8D-755B-4589-9D57-81FFBFC8EAEA}">
  <a:tblStyle styleId="{13D80C8D-755B-4589-9D57-81FFBFC8EAEA}"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FC524B-D926-4C88-80EC-4F9E91F88756}"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75170"/>
  </p:normalViewPr>
  <p:slideViewPr>
    <p:cSldViewPr snapToGrid="0">
      <p:cViewPr varScale="1">
        <p:scale>
          <a:sx n="126" d="100"/>
          <a:sy n="126" d="100"/>
        </p:scale>
        <p:origin x="182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imaianabayan/Downloads/NovaBay%20Pharmaceuticals%20Debt%20Analysis%20(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embeddings/oleObject1.bin"/></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2.bin"/><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imaianabayan/Downloads/NovaBay%20Pharmaceuticals%20Debt%20Analysis%20(2).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Liabilities ($US</a:t>
            </a:r>
            <a:r>
              <a:rPr lang="en-US" baseline="0"/>
              <a:t> in thousands)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'Total Liabilities'!$B$1</c:f>
              <c:strCache>
                <c:ptCount val="1"/>
                <c:pt idx="0">
                  <c:v>Total Liabilities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'Total Liabilities'!$A$2:$A$8</c:f>
              <c:strCache>
                <c:ptCount val="7"/>
                <c:pt idx="0">
                  <c:v>Q1 (18)</c:v>
                </c:pt>
                <c:pt idx="1">
                  <c:v>Q2 (18)</c:v>
                </c:pt>
                <c:pt idx="2">
                  <c:v>Q3 (18)</c:v>
                </c:pt>
                <c:pt idx="3">
                  <c:v>Q4  (18)</c:v>
                </c:pt>
                <c:pt idx="4">
                  <c:v>Q1 (19)</c:v>
                </c:pt>
                <c:pt idx="5">
                  <c:v>Q2 (19)</c:v>
                </c:pt>
                <c:pt idx="6">
                  <c:v>Q3 (19)</c:v>
                </c:pt>
              </c:strCache>
            </c:strRef>
          </c:cat>
          <c:val>
            <c:numRef>
              <c:f>'Total Liabilities'!$B$2:$B$8</c:f>
              <c:numCache>
                <c:formatCode>General</c:formatCode>
                <c:ptCount val="7"/>
                <c:pt idx="0">
                  <c:v>4952</c:v>
                </c:pt>
                <c:pt idx="1">
                  <c:v>4276</c:v>
                </c:pt>
                <c:pt idx="2">
                  <c:v>4306</c:v>
                </c:pt>
                <c:pt idx="3">
                  <c:v>4407</c:v>
                </c:pt>
                <c:pt idx="4">
                  <c:v>8591</c:v>
                </c:pt>
                <c:pt idx="5">
                  <c:v>8201</c:v>
                </c:pt>
                <c:pt idx="6">
                  <c:v>11096</c:v>
                </c:pt>
              </c:numCache>
            </c:numRef>
          </c:val>
          <c:extLst>
            <c:ext xmlns:c16="http://schemas.microsoft.com/office/drawing/2014/chart" uri="{C3380CC4-5D6E-409C-BE32-E72D297353CC}">
              <c16:uniqueId val="{00000000-88B7-9241-9881-3BF1F36D547B}"/>
            </c:ext>
          </c:extLst>
        </c:ser>
        <c:dLbls>
          <c:dLblPos val="outEnd"/>
          <c:showLegendKey val="0"/>
          <c:showVal val="1"/>
          <c:showCatName val="0"/>
          <c:showSerName val="0"/>
          <c:showPercent val="0"/>
          <c:showBubbleSize val="0"/>
        </c:dLbls>
        <c:gapWidth val="219"/>
        <c:overlap val="-27"/>
        <c:axId val="1698141183"/>
        <c:axId val="1250243151"/>
      </c:barChart>
      <c:catAx>
        <c:axId val="16981411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0243151"/>
        <c:crosses val="autoZero"/>
        <c:auto val="1"/>
        <c:lblAlgn val="ctr"/>
        <c:lblOffset val="100"/>
        <c:noMultiLvlLbl val="0"/>
      </c:catAx>
      <c:valAx>
        <c:axId val="12502431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81411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manualLayout>
          <c:layoutTarget val="inner"/>
          <c:xMode val="edge"/>
          <c:yMode val="edge"/>
          <c:x val="5.1136482939632549E-2"/>
          <c:y val="0.19486111111111112"/>
          <c:w val="0.9155301837270341"/>
          <c:h val="0.72088764946048411"/>
        </c:manualLayout>
      </c:layout>
      <c:barChart>
        <c:barDir val="col"/>
        <c:grouping val="clustered"/>
        <c:varyColors val="0"/>
        <c:ser>
          <c:idx val="0"/>
          <c:order val="0"/>
          <c:tx>
            <c:strRef>
              <c:f>'[NovaBay Pharmaceuticals Debt Analysis.xlsx]D to E'!$C$56</c:f>
              <c:strCache>
                <c:ptCount val="1"/>
                <c:pt idx="0">
                  <c:v>Debt/Equity</c:v>
                </c:pt>
              </c:strCache>
            </c:strRef>
          </c:tx>
          <c:spPr>
            <a:solidFill>
              <a:schemeClr val="accent1">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'[NovaBay Pharmaceuticals Debt Analysis.xlsx]D to E'!$B$57:$B$63</c:f>
              <c:strCache>
                <c:ptCount val="7"/>
                <c:pt idx="0">
                  <c:v>Q1 (18)</c:v>
                </c:pt>
                <c:pt idx="1">
                  <c:v>Q2 (18)</c:v>
                </c:pt>
                <c:pt idx="2">
                  <c:v>Q3 (18)</c:v>
                </c:pt>
                <c:pt idx="3">
                  <c:v>Q4 (18)</c:v>
                </c:pt>
                <c:pt idx="4">
                  <c:v>Q1 (19)</c:v>
                </c:pt>
                <c:pt idx="5">
                  <c:v>Q2 (19)</c:v>
                </c:pt>
                <c:pt idx="6">
                  <c:v>Q3 (19)</c:v>
                </c:pt>
              </c:strCache>
            </c:strRef>
          </c:cat>
          <c:val>
            <c:numRef>
              <c:f>'[NovaBay Pharmaceuticals Debt Analysis.xlsx]D to E'!$C$57:$C$63</c:f>
              <c:numCache>
                <c:formatCode>0.000</c:formatCode>
                <c:ptCount val="7"/>
                <c:pt idx="0">
                  <c:v>0.55822342464209218</c:v>
                </c:pt>
                <c:pt idx="1">
                  <c:v>0.57558217795127209</c:v>
                </c:pt>
                <c:pt idx="2">
                  <c:v>0.71067832975738576</c:v>
                </c:pt>
                <c:pt idx="3">
                  <c:v>0.88958417440452164</c:v>
                </c:pt>
                <c:pt idx="4">
                  <c:v>7.6093888396811336</c:v>
                </c:pt>
                <c:pt idx="5">
                  <c:v>4.91372079089275</c:v>
                </c:pt>
                <c:pt idx="6">
                  <c:v>3.7960998973657203</c:v>
                </c:pt>
              </c:numCache>
            </c:numRef>
          </c:val>
          <c:extLst>
            <c:ext xmlns:c16="http://schemas.microsoft.com/office/drawing/2014/chart" uri="{C3380CC4-5D6E-409C-BE32-E72D297353CC}">
              <c16:uniqueId val="{00000000-4AED-3A49-AFBE-A45F8F7F7130}"/>
            </c:ext>
          </c:extLst>
        </c:ser>
        <c:dLbls>
          <c:dLblPos val="outEnd"/>
          <c:showLegendKey val="0"/>
          <c:showVal val="1"/>
          <c:showCatName val="0"/>
          <c:showSerName val="0"/>
          <c:showPercent val="0"/>
          <c:showBubbleSize val="0"/>
        </c:dLbls>
        <c:gapWidth val="80"/>
        <c:overlap val="25"/>
        <c:axId val="1088287391"/>
        <c:axId val="1088296127"/>
      </c:barChart>
      <c:catAx>
        <c:axId val="1088287391"/>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1088296127"/>
        <c:crosses val="autoZero"/>
        <c:auto val="1"/>
        <c:lblAlgn val="ctr"/>
        <c:lblOffset val="100"/>
        <c:noMultiLvlLbl val="0"/>
      </c:catAx>
      <c:valAx>
        <c:axId val="1088296127"/>
        <c:scaling>
          <c:orientation val="minMax"/>
        </c:scaling>
        <c:delete val="0"/>
        <c:axPos val="l"/>
        <c:majorGridlines>
          <c:spPr>
            <a:ln w="9525" cap="flat" cmpd="sng" algn="ctr">
              <a:solidFill>
                <a:schemeClr val="tx1">
                  <a:lumMod val="5000"/>
                  <a:lumOff val="9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108828739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'[NovaBay Pharmaceuticals Debt Analysis.xlsx]Debt Ratio'!$F$29</c:f>
              <c:strCache>
                <c:ptCount val="1"/>
                <c:pt idx="0">
                  <c:v>Debt Ratio</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'[NovaBay Pharmaceuticals Debt Analysis.xlsx]Debt Ratio'!$E$30:$E$36</c:f>
              <c:strCache>
                <c:ptCount val="7"/>
                <c:pt idx="0">
                  <c:v>Q1 (18)</c:v>
                </c:pt>
                <c:pt idx="1">
                  <c:v>Q2 (18)</c:v>
                </c:pt>
                <c:pt idx="2">
                  <c:v>Q3 (18)</c:v>
                </c:pt>
                <c:pt idx="3">
                  <c:v>Q4 (18)</c:v>
                </c:pt>
                <c:pt idx="4">
                  <c:v>Q1 (19)</c:v>
                </c:pt>
                <c:pt idx="5">
                  <c:v>Q2 (19)</c:v>
                </c:pt>
                <c:pt idx="6">
                  <c:v>Q3 (19)</c:v>
                </c:pt>
              </c:strCache>
            </c:strRef>
          </c:cat>
          <c:val>
            <c:numRef>
              <c:f>'[NovaBay Pharmaceuticals Debt Analysis.xlsx]Debt Ratio'!$F$30:$F$36</c:f>
              <c:numCache>
                <c:formatCode>0.000</c:formatCode>
                <c:ptCount val="7"/>
                <c:pt idx="0">
                  <c:v>0.35824350719814801</c:v>
                </c:pt>
                <c:pt idx="1">
                  <c:v>0.36531396838957708</c:v>
                </c:pt>
                <c:pt idx="2">
                  <c:v>0.41543656536420648</c:v>
                </c:pt>
                <c:pt idx="3">
                  <c:v>0.47078303600042731</c:v>
                </c:pt>
                <c:pt idx="4">
                  <c:v>0.88384773662551441</c:v>
                </c:pt>
                <c:pt idx="5">
                  <c:v>0.83090172239108406</c:v>
                </c:pt>
                <c:pt idx="6">
                  <c:v>0.75984386769841816</c:v>
                </c:pt>
              </c:numCache>
            </c:numRef>
          </c:val>
          <c:extLst>
            <c:ext xmlns:c16="http://schemas.microsoft.com/office/drawing/2014/chart" uri="{C3380CC4-5D6E-409C-BE32-E72D297353CC}">
              <c16:uniqueId val="{00000000-DE11-7143-8003-4C5501869ED7}"/>
            </c:ext>
          </c:extLst>
        </c:ser>
        <c:dLbls>
          <c:dLblPos val="outEnd"/>
          <c:showLegendKey val="0"/>
          <c:showVal val="1"/>
          <c:showCatName val="0"/>
          <c:showSerName val="0"/>
          <c:showPercent val="0"/>
          <c:showBubbleSize val="0"/>
        </c:dLbls>
        <c:gapWidth val="219"/>
        <c:overlap val="-27"/>
        <c:axId val="962214159"/>
        <c:axId val="962202927"/>
      </c:barChart>
      <c:catAx>
        <c:axId val="9622141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2202927"/>
        <c:crosses val="autoZero"/>
        <c:auto val="1"/>
        <c:lblAlgn val="ctr"/>
        <c:lblOffset val="100"/>
        <c:noMultiLvlLbl val="0"/>
      </c:catAx>
      <c:valAx>
        <c:axId val="962202927"/>
        <c:scaling>
          <c:orientation val="minMax"/>
        </c:scaling>
        <c:delete val="0"/>
        <c:axPos val="l"/>
        <c:majorGridlines>
          <c:spPr>
            <a:ln w="9525" cap="flat" cmpd="sng" algn="ctr">
              <a:solidFill>
                <a:schemeClr val="tx1">
                  <a:lumMod val="15000"/>
                  <a:lumOff val="85000"/>
                </a:schemeClr>
              </a:solidFill>
              <a:round/>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221415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'Comparative D to E'!$D$15</c:f>
              <c:strCache>
                <c:ptCount val="1"/>
                <c:pt idx="0">
                  <c:v>Total D/E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'Comparative D to E'!$A$16:$A$19</c:f>
              <c:strCache>
                <c:ptCount val="4"/>
                <c:pt idx="0">
                  <c:v>NovaBay</c:v>
                </c:pt>
                <c:pt idx="1">
                  <c:v>Obalon</c:v>
                </c:pt>
                <c:pt idx="2">
                  <c:v>Jaguar</c:v>
                </c:pt>
                <c:pt idx="3">
                  <c:v>Midatech</c:v>
                </c:pt>
              </c:strCache>
            </c:strRef>
          </c:cat>
          <c:val>
            <c:numRef>
              <c:f>'Comparative D to E'!$D$16:$D$19</c:f>
              <c:numCache>
                <c:formatCode>0.00</c:formatCode>
                <c:ptCount val="4"/>
                <c:pt idx="0">
                  <c:v>3.9958946288060213</c:v>
                </c:pt>
                <c:pt idx="1">
                  <c:v>0.22885621729379516</c:v>
                </c:pt>
                <c:pt idx="2">
                  <c:v>2.8323817292006526</c:v>
                </c:pt>
                <c:pt idx="3">
                  <c:v>0.15283613445378152</c:v>
                </c:pt>
              </c:numCache>
            </c:numRef>
          </c:val>
          <c:extLst>
            <c:ext xmlns:c16="http://schemas.microsoft.com/office/drawing/2014/chart" uri="{C3380CC4-5D6E-409C-BE32-E72D297353CC}">
              <c16:uniqueId val="{00000000-6A3F-3B4D-8F18-313C8C4F8463}"/>
            </c:ext>
          </c:extLst>
        </c:ser>
        <c:dLbls>
          <c:dLblPos val="outEnd"/>
          <c:showLegendKey val="0"/>
          <c:showVal val="1"/>
          <c:showCatName val="0"/>
          <c:showSerName val="0"/>
          <c:showPercent val="0"/>
          <c:showBubbleSize val="0"/>
        </c:dLbls>
        <c:gapWidth val="219"/>
        <c:overlap val="-27"/>
        <c:axId val="1232967983"/>
        <c:axId val="1257110095"/>
      </c:barChart>
      <c:catAx>
        <c:axId val="12329679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7110095"/>
        <c:crosses val="autoZero"/>
        <c:auto val="1"/>
        <c:lblAlgn val="ctr"/>
        <c:lblOffset val="100"/>
        <c:noMultiLvlLbl val="0"/>
      </c:catAx>
      <c:valAx>
        <c:axId val="1257110095"/>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296798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2.png>
</file>

<file path=ppt/media/image3.pn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dirty="0"/>
          </a:p>
        </p:txBody>
      </p:sp>
      <p:sp>
        <p:nvSpPr>
          <p:cNvPr id="157" name="Google Shape;15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67372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78698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66906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r>
              <a:rPr lang="en-US" dirty="0"/>
              <a:t>Private placement of common stock and warrants with accredited investors, raising gross proceeds of $2.4 million. Extension of the maturity date of a $1 million loan agreement with Pioneer Pharma (Hong Kong) Company Limited from July 27, 2019 to July 1, 2020. Purchased 1,371,427 units at a price of $1.75 per unit. Each unit consists of one share of common stock and a one-year warrant to purchase one share of common stock at an exercise price of $0.87. (June 2019)</a:t>
            </a:r>
          </a:p>
          <a:p>
            <a:r>
              <a:rPr lang="en-US" dirty="0"/>
              <a:t>Securities purchase agreement with certain institutional investors providing for the purchase and sale of 4,198,566 shares of common stock at a price of $1.00 per share in a registered direct offering, resulting in total gross proceeds of approximately $4.2 million. (Aug 2019)</a:t>
            </a:r>
          </a:p>
        </p:txBody>
      </p:sp>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82808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62178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
        <p:nvSpPr>
          <p:cNvPr id="183" name="Google Shape;1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515489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b="1"/>
          </a:p>
        </p:txBody>
      </p:sp>
      <p:sp>
        <p:nvSpPr>
          <p:cNvPr id="148" name="Google Shape;148;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f5b5a3247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r>
              <a:rPr lang="en-US" sz="1100" b="0" i="0" u="none" strike="noStrike" cap="none" dirty="0">
                <a:solidFill>
                  <a:srgbClr val="000000"/>
                </a:solidFill>
                <a:effectLst/>
                <a:latin typeface="Arial"/>
                <a:ea typeface="Arial"/>
                <a:cs typeface="Arial"/>
                <a:sym typeface="Arial"/>
              </a:rPr>
              <a:t>“CelleRx has all the characteristics of a successful skin and wound cleanser: it is known to quickly kill bacteria </a:t>
            </a:r>
            <a:r>
              <a:rPr lang="en-US" sz="1100" b="0" i="1" u="none" strike="noStrike" cap="none" dirty="0">
                <a:solidFill>
                  <a:srgbClr val="000000"/>
                </a:solidFill>
                <a:effectLst/>
                <a:latin typeface="Arial"/>
                <a:ea typeface="Arial"/>
                <a:cs typeface="Arial"/>
                <a:sym typeface="Arial"/>
              </a:rPr>
              <a:t>in vitro</a:t>
            </a:r>
            <a:r>
              <a:rPr lang="en-US" sz="1100" b="0" i="0" u="none" strike="noStrike" cap="none" dirty="0">
                <a:solidFill>
                  <a:srgbClr val="000000"/>
                </a:solidFill>
                <a:effectLst/>
                <a:latin typeface="Arial"/>
                <a:ea typeface="Arial"/>
                <a:cs typeface="Arial"/>
                <a:sym typeface="Arial"/>
              </a:rPr>
              <a:t>, it prevents the build-up of biofilm that can delay wound healing and it is safe for underlying tissue. We view this as a significant advantage given that of the 20 wound cleansers we tested, most lacked two or even all three of these characteristics,” he added. “Because of its amazing safety profile, CelleRx has applicability to almost all dermatological treatments, including cosmetic laser surgeries, laser resurfacing, chemical peels, liposuction, tattoo removal, laser hair removal and microdermabrasion.”</a:t>
            </a:r>
          </a:p>
          <a:p>
            <a:pPr marL="0" marR="0" lvl="0" indent="0" algn="l" rtl="0">
              <a:spcBef>
                <a:spcPts val="0"/>
              </a:spcBef>
              <a:spcAft>
                <a:spcPts val="0"/>
              </a:spcAft>
              <a:buClr>
                <a:schemeClr val="dk1"/>
              </a:buClr>
              <a:buSzPts val="1100"/>
              <a:buFont typeface="Arial"/>
              <a:buNone/>
            </a:pPr>
            <a:endParaRPr lang="en-US" sz="1100" b="0" i="0" u="none" strike="noStrike" cap="none" dirty="0">
              <a:solidFill>
                <a:srgbClr val="000000"/>
              </a:solidFill>
              <a:effectLst/>
              <a:latin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lang="en-US" sz="1100" dirty="0">
              <a:solidFill>
                <a:srgbClr val="26282A"/>
              </a:solidFill>
              <a:highlight>
                <a:srgbClr val="FFFFFF"/>
              </a:highlight>
            </a:endParaRPr>
          </a:p>
          <a:p>
            <a:pPr marL="349250" lvl="0" indent="-342900">
              <a:buSzPts val="1300"/>
              <a:buFont typeface="+mj-lt"/>
              <a:buAutoNum type="arabicPeriod"/>
            </a:pPr>
            <a:r>
              <a:rPr lang="en-US" sz="1100" dirty="0">
                <a:highlight>
                  <a:srgbClr val="FFFFFF"/>
                </a:highlight>
              </a:rPr>
              <a:t>Growing U.S. commercial sales of Avenova and increasing product margin and profitability</a:t>
            </a:r>
          </a:p>
          <a:p>
            <a:pPr marL="349250" lvl="0" indent="-342900">
              <a:buSzPts val="1300"/>
              <a:buFont typeface="+mj-lt"/>
              <a:buAutoNum type="arabicPeriod"/>
            </a:pPr>
            <a:r>
              <a:rPr lang="en-US" sz="1100" dirty="0">
                <a:highlight>
                  <a:srgbClr val="FFFFFF"/>
                </a:highlight>
              </a:rPr>
              <a:t>Maintaining low expenses to optimize sales force efficiency and strategic geographical reach </a:t>
            </a:r>
          </a:p>
          <a:p>
            <a:pPr marL="349250" lvl="0" indent="-342900">
              <a:buSzPts val="1300"/>
              <a:buFont typeface="+mj-lt"/>
              <a:buAutoNum type="arabicPeriod"/>
            </a:pPr>
            <a:r>
              <a:rPr lang="en-US" sz="1100" dirty="0">
                <a:highlight>
                  <a:srgbClr val="FFFFFF"/>
                </a:highlight>
              </a:rPr>
              <a:t>Seeking additional sources of revenue through partnering, divesting and/or other means of monetizing non-core assets in urology, dermatology, and wound care.</a:t>
            </a:r>
            <a:endParaRPr lang="en-US" sz="1100" b="0" i="0" u="none" strike="noStrike" cap="none" dirty="0">
              <a:solidFill>
                <a:srgbClr val="000000"/>
              </a:solidFill>
              <a:highlight>
                <a:srgbClr val="FFFFFF"/>
              </a:highlight>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b="1" dirty="0"/>
          </a:p>
        </p:txBody>
      </p:sp>
      <p:sp>
        <p:nvSpPr>
          <p:cNvPr id="302" name="Google Shape;302;g6f5b5a324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59912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4e251f127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n-US" sz="1100" b="0" i="0" u="none" strike="noStrike" cap="none" dirty="0">
                <a:solidFill>
                  <a:srgbClr val="000000"/>
                </a:solidFill>
                <a:effectLst/>
                <a:highlight>
                  <a:srgbClr val="FFFFFF"/>
                </a:highlight>
                <a:latin typeface="Arial"/>
                <a:ea typeface="Arial"/>
                <a:cs typeface="Arial"/>
                <a:sym typeface="Arial"/>
              </a:rPr>
              <a:t>Class II and Class I medical </a:t>
            </a:r>
            <a:r>
              <a:rPr lang="en-US" sz="1100" b="1" i="0" u="none" strike="noStrike" cap="none" dirty="0">
                <a:solidFill>
                  <a:srgbClr val="000000"/>
                </a:solidFill>
                <a:effectLst/>
                <a:highlight>
                  <a:srgbClr val="FFFFFF"/>
                </a:highlight>
                <a:latin typeface="Arial"/>
                <a:ea typeface="Arial"/>
                <a:cs typeface="Arial"/>
                <a:sym typeface="Arial"/>
              </a:rPr>
              <a:t>devices</a:t>
            </a:r>
            <a:r>
              <a:rPr lang="en-US" sz="1100" b="0" i="0" u="none" strike="noStrike" cap="none" dirty="0">
                <a:solidFill>
                  <a:srgbClr val="000000"/>
                </a:solidFill>
                <a:effectLst/>
                <a:highlight>
                  <a:srgbClr val="FFFFFF"/>
                </a:highlight>
                <a:latin typeface="Arial"/>
                <a:ea typeface="Arial"/>
                <a:cs typeface="Arial"/>
                <a:sym typeface="Arial"/>
              </a:rPr>
              <a:t> are usually "</a:t>
            </a:r>
            <a:r>
              <a:rPr lang="en-US" sz="1100" b="1" i="0" u="none" strike="noStrike" cap="none" dirty="0">
                <a:solidFill>
                  <a:srgbClr val="000000"/>
                </a:solidFill>
                <a:effectLst/>
                <a:highlight>
                  <a:srgbClr val="FFFFFF"/>
                </a:highlight>
                <a:latin typeface="Arial"/>
                <a:ea typeface="Arial"/>
                <a:cs typeface="Arial"/>
                <a:sym typeface="Arial"/>
              </a:rPr>
              <a:t>cleared</a:t>
            </a:r>
            <a:r>
              <a:rPr lang="en-US" sz="1100" b="0" i="0" u="none" strike="noStrike" cap="none" dirty="0">
                <a:solidFill>
                  <a:srgbClr val="000000"/>
                </a:solidFill>
                <a:effectLst/>
                <a:highlight>
                  <a:srgbClr val="FFFFFF"/>
                </a:highlight>
                <a:latin typeface="Arial"/>
                <a:ea typeface="Arial"/>
                <a:cs typeface="Arial"/>
                <a:sym typeface="Arial"/>
              </a:rPr>
              <a:t>" by the </a:t>
            </a:r>
            <a:r>
              <a:rPr lang="en-US" sz="1100" b="1" i="0" u="none" strike="noStrike" cap="none" dirty="0">
                <a:solidFill>
                  <a:srgbClr val="000000"/>
                </a:solidFill>
                <a:effectLst/>
                <a:highlight>
                  <a:srgbClr val="FFFFFF"/>
                </a:highlight>
                <a:latin typeface="Arial"/>
                <a:ea typeface="Arial"/>
                <a:cs typeface="Arial"/>
                <a:sym typeface="Arial"/>
              </a:rPr>
              <a:t>FDA</a:t>
            </a:r>
            <a:r>
              <a:rPr lang="en-US" sz="1100" b="0" i="0" u="none" strike="noStrike" cap="none" dirty="0">
                <a:solidFill>
                  <a:srgbClr val="000000"/>
                </a:solidFill>
                <a:effectLst/>
                <a:highlight>
                  <a:srgbClr val="FFFFFF"/>
                </a:highlight>
                <a:latin typeface="Arial"/>
                <a:ea typeface="Arial"/>
                <a:cs typeface="Arial"/>
                <a:sym typeface="Arial"/>
              </a:rPr>
              <a:t>, which means the manufacturer can demonstrate that their product is "substantially equivalent to another (similar) legally marketed </a:t>
            </a:r>
            <a:r>
              <a:rPr lang="en-US" sz="1100" b="1" i="0" u="none" strike="noStrike" cap="none" dirty="0">
                <a:solidFill>
                  <a:srgbClr val="000000"/>
                </a:solidFill>
                <a:effectLst/>
                <a:highlight>
                  <a:srgbClr val="FFFFFF"/>
                </a:highlight>
                <a:latin typeface="Arial"/>
                <a:ea typeface="Arial"/>
                <a:cs typeface="Arial"/>
                <a:sym typeface="Arial"/>
              </a:rPr>
              <a:t>device</a:t>
            </a:r>
            <a:r>
              <a:rPr lang="en-US" sz="1100" b="0" i="0" u="none" strike="noStrike" cap="none" dirty="0">
                <a:solidFill>
                  <a:srgbClr val="000000"/>
                </a:solidFill>
                <a:effectLst/>
                <a:highlight>
                  <a:srgbClr val="FFFFFF"/>
                </a:highlight>
                <a:latin typeface="Arial"/>
                <a:ea typeface="Arial"/>
                <a:cs typeface="Arial"/>
                <a:sym typeface="Arial"/>
              </a:rPr>
              <a:t>" that already has </a:t>
            </a:r>
            <a:r>
              <a:rPr lang="en-US" sz="1100" b="1" i="0" u="none" strike="noStrike" cap="none" dirty="0">
                <a:solidFill>
                  <a:srgbClr val="000000"/>
                </a:solidFill>
                <a:effectLst/>
                <a:highlight>
                  <a:srgbClr val="FFFFFF"/>
                </a:highlight>
                <a:latin typeface="Arial"/>
                <a:ea typeface="Arial"/>
                <a:cs typeface="Arial"/>
                <a:sym typeface="Arial"/>
              </a:rPr>
              <a:t>FDA</a:t>
            </a:r>
            <a:r>
              <a:rPr lang="en-US" sz="1100" b="0" i="0" u="none" strike="noStrike" cap="none" dirty="0">
                <a:solidFill>
                  <a:srgbClr val="000000"/>
                </a:solidFill>
                <a:effectLst/>
                <a:highlight>
                  <a:srgbClr val="FFFFFF"/>
                </a:highlight>
                <a:latin typeface="Arial"/>
                <a:ea typeface="Arial"/>
                <a:cs typeface="Arial"/>
                <a:sym typeface="Arial"/>
              </a:rPr>
              <a:t> clearance or </a:t>
            </a:r>
            <a:r>
              <a:rPr lang="en-US" sz="1100" b="1" i="0" u="none" strike="noStrike" cap="none" dirty="0">
                <a:solidFill>
                  <a:srgbClr val="000000"/>
                </a:solidFill>
                <a:effectLst/>
                <a:highlight>
                  <a:srgbClr val="FFFFFF"/>
                </a:highlight>
                <a:latin typeface="Arial"/>
                <a:ea typeface="Arial"/>
                <a:cs typeface="Arial"/>
                <a:sym typeface="Arial"/>
              </a:rPr>
              <a:t>approval</a:t>
            </a:r>
            <a:r>
              <a:rPr lang="en-US" sz="1100" b="0" i="0" u="none" strike="noStrike" cap="none" dirty="0">
                <a:solidFill>
                  <a:srgbClr val="000000"/>
                </a:solidFill>
                <a:effectLst/>
                <a:highlight>
                  <a:srgbClr val="FFFFFF"/>
                </a:highlight>
                <a:latin typeface="Arial"/>
                <a:ea typeface="Arial"/>
                <a:cs typeface="Arial"/>
                <a:sym typeface="Arial"/>
              </a:rPr>
              <a:t>. </a:t>
            </a:r>
            <a:endParaRPr sz="1000" dirty="0">
              <a:highlight>
                <a:srgbClr val="FFFFFF"/>
              </a:highlight>
            </a:endParaRPr>
          </a:p>
        </p:txBody>
      </p:sp>
      <p:sp>
        <p:nvSpPr>
          <p:cNvPr id="324" name="Google Shape;324;g34e251f12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752369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f5b5a3247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b="1" dirty="0"/>
          </a:p>
        </p:txBody>
      </p:sp>
      <p:sp>
        <p:nvSpPr>
          <p:cNvPr id="302" name="Google Shape;302;g6f5b5a324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2551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
        <p:nvSpPr>
          <p:cNvPr id="167" name="Google Shape;16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717193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0" name="Google Shape;23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f5b5a3247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100"/>
              <a:buFont typeface="Arial"/>
              <a:buNone/>
            </a:pPr>
            <a:endParaRPr b="1" dirty="0"/>
          </a:p>
        </p:txBody>
      </p:sp>
      <p:sp>
        <p:nvSpPr>
          <p:cNvPr id="302" name="Google Shape;302;g6f5b5a324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50097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dirty="0"/>
          </a:p>
        </p:txBody>
      </p:sp>
      <p:sp>
        <p:nvSpPr>
          <p:cNvPr id="114" name="Google Shape;114;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sz="1200" b="1" i="0" u="none" strike="noStrike" cap="none" dirty="0">
                <a:solidFill>
                  <a:srgbClr val="000000"/>
                </a:solidFill>
                <a:effectLst/>
                <a:highlight>
                  <a:srgbClr val="FFFFFF"/>
                </a:highlight>
                <a:latin typeface="Arial"/>
                <a:ea typeface="Arial"/>
                <a:cs typeface="Arial"/>
                <a:sym typeface="Arial"/>
              </a:rPr>
              <a:t>Revenue growth: </a:t>
            </a:r>
            <a:r>
              <a:rPr lang="en-US" sz="1200" b="0" i="0" u="none" strike="noStrike" cap="none" dirty="0">
                <a:solidFill>
                  <a:srgbClr val="000000"/>
                </a:solidFill>
                <a:effectLst/>
                <a:highlight>
                  <a:srgbClr val="FFFFFF"/>
                </a:highlight>
                <a:latin typeface="Arial"/>
                <a:ea typeface="Arial"/>
                <a:cs typeface="Arial"/>
                <a:sym typeface="Arial"/>
              </a:rPr>
              <a:t>Growth in revenue over time is particularly important for small-cap stocks, because younger companies should be able to deliver higher revenue growth than larger, more mature companies. If a company's revenue is declining, check to make sure its business model isn't broken.</a:t>
            </a:r>
          </a:p>
          <a:p>
            <a:pPr marL="0" lvl="0" indent="0" algn="l" rtl="0">
              <a:lnSpc>
                <a:spcPct val="115000"/>
              </a:lnSpc>
              <a:spcBef>
                <a:spcPts val="0"/>
              </a:spcBef>
              <a:spcAft>
                <a:spcPts val="0"/>
              </a:spcAft>
              <a:buClr>
                <a:schemeClr val="dk1"/>
              </a:buClr>
              <a:buSzPts val="1100"/>
              <a:buFont typeface="Arial"/>
              <a:buNone/>
            </a:pPr>
            <a:endParaRPr sz="1150" dirty="0">
              <a:solidFill>
                <a:srgbClr val="26282A"/>
              </a:solidFill>
              <a:highlight>
                <a:srgbClr val="FFFFFF"/>
              </a:highlight>
            </a:endParaRPr>
          </a:p>
          <a:p>
            <a:pPr marL="0" lvl="0" indent="0" algn="l" rtl="0">
              <a:lnSpc>
                <a:spcPct val="115000"/>
              </a:lnSpc>
              <a:spcBef>
                <a:spcPts val="1100"/>
              </a:spcBef>
              <a:spcAft>
                <a:spcPts val="0"/>
              </a:spcAft>
              <a:buClr>
                <a:schemeClr val="dk1"/>
              </a:buClr>
              <a:buSzPts val="1100"/>
              <a:buFont typeface="Arial"/>
              <a:buNone/>
            </a:pPr>
            <a:endParaRPr dirty="0">
              <a:solidFill>
                <a:schemeClr val="dk1"/>
              </a:solidFill>
            </a:endParaRPr>
          </a:p>
          <a:p>
            <a:pPr marL="0" lvl="0" indent="0" algn="l" rtl="0">
              <a:lnSpc>
                <a:spcPct val="100000"/>
              </a:lnSpc>
              <a:spcBef>
                <a:spcPts val="0"/>
              </a:spcBef>
              <a:spcAft>
                <a:spcPts val="0"/>
              </a:spcAft>
              <a:buSzPts val="1100"/>
              <a:buNone/>
            </a:pPr>
            <a:endParaRPr b="1" dirty="0"/>
          </a:p>
        </p:txBody>
      </p:sp>
      <p:sp>
        <p:nvSpPr>
          <p:cNvPr id="129" name="Google Shape;129;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9</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9" name="Google Shape;49;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1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2" name="Google Shape;52;p1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3" name="Google Shape;53;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1600"/>
              </a:spcBef>
              <a:spcAft>
                <a:spcPts val="0"/>
              </a:spcAft>
              <a:buClr>
                <a:schemeClr val="dk1"/>
              </a:buClr>
              <a:buSzPts val="1400"/>
              <a:buChar char="○"/>
              <a:defRPr/>
            </a:lvl2pPr>
            <a:lvl3pPr marL="1371600" lvl="2" indent="-317500" algn="l">
              <a:lnSpc>
                <a:spcPct val="90000"/>
              </a:lnSpc>
              <a:spcBef>
                <a:spcPts val="1600"/>
              </a:spcBef>
              <a:spcAft>
                <a:spcPts val="0"/>
              </a:spcAft>
              <a:buClr>
                <a:schemeClr val="dk1"/>
              </a:buClr>
              <a:buSzPts val="1400"/>
              <a:buChar char="■"/>
              <a:defRPr/>
            </a:lvl3pPr>
            <a:lvl4pPr marL="1828800" lvl="3" indent="-317500" algn="l">
              <a:lnSpc>
                <a:spcPct val="90000"/>
              </a:lnSpc>
              <a:spcBef>
                <a:spcPts val="1600"/>
              </a:spcBef>
              <a:spcAft>
                <a:spcPts val="0"/>
              </a:spcAft>
              <a:buClr>
                <a:schemeClr val="dk1"/>
              </a:buClr>
              <a:buSzPts val="1400"/>
              <a:buChar char="●"/>
              <a:defRPr/>
            </a:lvl4pPr>
            <a:lvl5pPr marL="2286000" lvl="4" indent="-317500" algn="l">
              <a:lnSpc>
                <a:spcPct val="90000"/>
              </a:lnSpc>
              <a:spcBef>
                <a:spcPts val="1600"/>
              </a:spcBef>
              <a:spcAft>
                <a:spcPts val="0"/>
              </a:spcAft>
              <a:buClr>
                <a:schemeClr val="dk1"/>
              </a:buClr>
              <a:buSzPts val="1400"/>
              <a:buChar char="○"/>
              <a:defRPr/>
            </a:lvl5pPr>
            <a:lvl6pPr marL="2743200" lvl="5" indent="-317500" algn="l">
              <a:lnSpc>
                <a:spcPct val="90000"/>
              </a:lnSpc>
              <a:spcBef>
                <a:spcPts val="1600"/>
              </a:spcBef>
              <a:spcAft>
                <a:spcPts val="0"/>
              </a:spcAft>
              <a:buClr>
                <a:schemeClr val="dk1"/>
              </a:buClr>
              <a:buSzPts val="1400"/>
              <a:buChar char="■"/>
              <a:defRPr/>
            </a:lvl6pPr>
            <a:lvl7pPr marL="3200400" lvl="6" indent="-317500" algn="l">
              <a:lnSpc>
                <a:spcPct val="90000"/>
              </a:lnSpc>
              <a:spcBef>
                <a:spcPts val="1600"/>
              </a:spcBef>
              <a:spcAft>
                <a:spcPts val="0"/>
              </a:spcAft>
              <a:buClr>
                <a:schemeClr val="dk1"/>
              </a:buClr>
              <a:buSzPts val="1400"/>
              <a:buChar char="●"/>
              <a:defRPr/>
            </a:lvl7pPr>
            <a:lvl8pPr marL="3657600" lvl="7" indent="-317500" algn="l">
              <a:lnSpc>
                <a:spcPct val="90000"/>
              </a:lnSpc>
              <a:spcBef>
                <a:spcPts val="1600"/>
              </a:spcBef>
              <a:spcAft>
                <a:spcPts val="0"/>
              </a:spcAft>
              <a:buClr>
                <a:schemeClr val="dk1"/>
              </a:buClr>
              <a:buSzPts val="1400"/>
              <a:buChar char="○"/>
              <a:defRPr/>
            </a:lvl8pPr>
            <a:lvl9pPr marL="4114800" lvl="8" indent="-317500" algn="l">
              <a:lnSpc>
                <a:spcPct val="90000"/>
              </a:lnSpc>
              <a:spcBef>
                <a:spcPts val="1600"/>
              </a:spcBef>
              <a:spcAft>
                <a:spcPts val="1600"/>
              </a:spcAft>
              <a:buClr>
                <a:schemeClr val="dk1"/>
              </a:buClr>
              <a:buSzPts val="1400"/>
              <a:buChar char="■"/>
              <a:defRPr/>
            </a:lvl9pPr>
          </a:lstStyle>
          <a:p>
            <a:endParaRPr/>
          </a:p>
        </p:txBody>
      </p:sp>
      <p:sp>
        <p:nvSpPr>
          <p:cNvPr id="20" name="Google Shape;20;p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1" name="Google Shape;21;p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2" name="Google Shape;22;p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5" name="Google Shape;25;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0" name="Google Shape;30;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3" name="Google Shape;33;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6" name="Google Shape;36;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 name="Google Shape;37;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0" name="Google Shape;4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4" name="Google Shape;44;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5" name="Google Shape;45;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6" name="Google Shape;46;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investmentbank.com/pharma-industry-overview/" TargetMode="External"/><Relationship Id="rId7" Type="http://schemas.openxmlformats.org/officeDocument/2006/relationships/hyperlink" Target="https://seekingalpha.com/symbol/NBY/peers/comparison"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hyperlink" Target="https://novabay.com/news/press-releases/" TargetMode="External"/><Relationship Id="rId5" Type="http://schemas.openxmlformats.org/officeDocument/2006/relationships/hyperlink" Target="https://www.sec.gov/Archives/edgar/data/1389545/000143774919006017/nby20181231_10k.htm" TargetMode="External"/><Relationship Id="rId4" Type="http://schemas.openxmlformats.org/officeDocument/2006/relationships/hyperlink" Target="https://finance.yahoo.com/quote/NB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61" name="Google Shape;161;p25"/>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62" name="Google Shape;162;p25"/>
          <p:cNvSpPr txBox="1"/>
          <p:nvPr/>
        </p:nvSpPr>
        <p:spPr>
          <a:xfrm>
            <a:off x="1800562" y="3709239"/>
            <a:ext cx="5542875" cy="343575"/>
          </a:xfrm>
          <a:prstGeom prst="rect">
            <a:avLst/>
          </a:prstGeom>
          <a:noFill/>
          <a:ln>
            <a:noFill/>
          </a:ln>
        </p:spPr>
        <p:txBody>
          <a:bodyPr spcFirstLastPara="1" wrap="square" lIns="68569" tIns="68569" rIns="68569" bIns="68569" anchor="t" anchorCtr="0">
            <a:noAutofit/>
          </a:bodyPr>
          <a:lstStyle/>
          <a:p>
            <a:pPr algn="ctr"/>
            <a:r>
              <a:rPr lang="en-US" sz="2250" b="1" dirty="0">
                <a:latin typeface="Calibri"/>
                <a:ea typeface="Calibri"/>
                <a:cs typeface="Calibri"/>
                <a:sym typeface="Calibri"/>
              </a:rPr>
              <a:t>Imai Anabayan</a:t>
            </a:r>
            <a:endParaRPr sz="2250" b="1" dirty="0">
              <a:latin typeface="Calibri"/>
              <a:ea typeface="Calibri"/>
              <a:cs typeface="Calibri"/>
              <a:sym typeface="Calibri"/>
            </a:endParaRPr>
          </a:p>
        </p:txBody>
      </p:sp>
      <p:sp>
        <p:nvSpPr>
          <p:cNvPr id="163" name="Google Shape;163;p25"/>
          <p:cNvSpPr txBox="1"/>
          <p:nvPr/>
        </p:nvSpPr>
        <p:spPr>
          <a:xfrm>
            <a:off x="1657127" y="280388"/>
            <a:ext cx="5829750" cy="1053225"/>
          </a:xfrm>
          <a:prstGeom prst="rect">
            <a:avLst/>
          </a:prstGeom>
          <a:noFill/>
          <a:ln>
            <a:noFill/>
          </a:ln>
        </p:spPr>
        <p:txBody>
          <a:bodyPr spcFirstLastPara="1" wrap="square" lIns="68569" tIns="68569" rIns="68569" bIns="68569" anchor="t" anchorCtr="0">
            <a:noAutofit/>
          </a:bodyPr>
          <a:lstStyle/>
          <a:p>
            <a:pPr algn="ctr"/>
            <a:endParaRPr sz="3600" b="1"/>
          </a:p>
        </p:txBody>
      </p:sp>
      <p:pic>
        <p:nvPicPr>
          <p:cNvPr id="3" name="Picture 2">
            <a:extLst>
              <a:ext uri="{FF2B5EF4-FFF2-40B4-BE49-F238E27FC236}">
                <a16:creationId xmlns:a16="http://schemas.microsoft.com/office/drawing/2014/main" id="{3FBC7EB4-78C8-7D4F-B790-0586FA1509C9}"/>
              </a:ext>
            </a:extLst>
          </p:cNvPr>
          <p:cNvPicPr>
            <a:picLocks noChangeAspect="1"/>
          </p:cNvPicPr>
          <p:nvPr/>
        </p:nvPicPr>
        <p:blipFill>
          <a:blip r:embed="rId3"/>
          <a:stretch>
            <a:fillRect/>
          </a:stretch>
        </p:blipFill>
        <p:spPr>
          <a:xfrm>
            <a:off x="1496943" y="1193056"/>
            <a:ext cx="6150111" cy="1651419"/>
          </a:xfrm>
          <a:prstGeom prst="rect">
            <a:avLst/>
          </a:prstGeom>
        </p:spPr>
      </p:pic>
      <p:sp>
        <p:nvSpPr>
          <p:cNvPr id="2" name="Rectangle 1"/>
          <p:cNvSpPr/>
          <p:nvPr/>
        </p:nvSpPr>
        <p:spPr>
          <a:xfrm>
            <a:off x="2285999" y="2703917"/>
            <a:ext cx="4572000" cy="800219"/>
          </a:xfrm>
          <a:prstGeom prst="rect">
            <a:avLst/>
          </a:prstGeom>
        </p:spPr>
        <p:txBody>
          <a:bodyPr>
            <a:spAutoFit/>
          </a:bodyPr>
          <a:lstStyle/>
          <a:p>
            <a:pPr lvl="0" algn="ctr">
              <a:buSzPts val="2800"/>
            </a:pPr>
            <a:r>
              <a:rPr lang="en-US" sz="2300" dirty="0">
                <a:latin typeface="Calibri" panose="020F0502020204030204" pitchFamily="34" charset="0"/>
                <a:cs typeface="Calibri" panose="020F0502020204030204" pitchFamily="34" charset="0"/>
              </a:rPr>
              <a:t>NYSE: NBY</a:t>
            </a:r>
          </a:p>
          <a:p>
            <a:pPr lvl="0" algn="ctr">
              <a:buSzPts val="2800"/>
            </a:pPr>
            <a:r>
              <a:rPr lang="en-US" sz="2300" dirty="0">
                <a:latin typeface="Calibri" panose="020F0502020204030204" pitchFamily="34" charset="0"/>
                <a:cs typeface="Calibri" panose="020F0502020204030204" pitchFamily="34" charset="0"/>
              </a:rPr>
              <a:t>November 18, 2019</a:t>
            </a:r>
          </a:p>
        </p:txBody>
      </p:sp>
    </p:spTree>
    <p:extLst>
      <p:ext uri="{BB962C8B-B14F-4D97-AF65-F5344CB8AC3E}">
        <p14:creationId xmlns:p14="http://schemas.microsoft.com/office/powerpoint/2010/main" val="2436548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7" name="Google Shape;187;p28"/>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8" name="Google Shape;188;p28"/>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solidFill>
                  <a:schemeClr val="dk1"/>
                </a:solidFill>
                <a:latin typeface="Calibri"/>
                <a:ea typeface="Calibri"/>
                <a:cs typeface="Calibri"/>
                <a:sym typeface="Calibri"/>
              </a:rPr>
              <a:t>1-Year Stock Performance: $NBY</a:t>
            </a:r>
            <a:endParaRPr sz="1050" dirty="0"/>
          </a:p>
        </p:txBody>
      </p:sp>
      <p:cxnSp>
        <p:nvCxnSpPr>
          <p:cNvPr id="189" name="Google Shape;189;p28"/>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190" name="Google Shape;190;p28"/>
          <p:cNvSpPr txBox="1"/>
          <p:nvPr/>
        </p:nvSpPr>
        <p:spPr>
          <a:xfrm>
            <a:off x="6786248" y="1445878"/>
            <a:ext cx="1530732" cy="276999"/>
          </a:xfrm>
          <a:prstGeom prst="rect">
            <a:avLst/>
          </a:prstGeom>
          <a:noFill/>
          <a:ln>
            <a:noFill/>
          </a:ln>
        </p:spPr>
        <p:txBody>
          <a:bodyPr spcFirstLastPara="1" wrap="square" lIns="68569" tIns="34275" rIns="68569" bIns="34275" anchor="t" anchorCtr="0">
            <a:noAutofit/>
          </a:bodyPr>
          <a:lstStyle/>
          <a:p>
            <a:pPr>
              <a:buClr>
                <a:schemeClr val="lt1"/>
              </a:buClr>
              <a:buSzPts val="450"/>
            </a:pPr>
            <a:r>
              <a:rPr lang="en-US" sz="1350">
                <a:solidFill>
                  <a:schemeClr val="lt1"/>
                </a:solidFill>
                <a:latin typeface="Calibri"/>
                <a:ea typeface="Calibri"/>
                <a:cs typeface="Calibri"/>
                <a:sym typeface="Calibri"/>
              </a:rPr>
              <a:t>JetBlue</a:t>
            </a:r>
            <a:endParaRPr sz="1050"/>
          </a:p>
        </p:txBody>
      </p:sp>
      <p:pic>
        <p:nvPicPr>
          <p:cNvPr id="4" name="Picture 3">
            <a:extLst>
              <a:ext uri="{FF2B5EF4-FFF2-40B4-BE49-F238E27FC236}">
                <a16:creationId xmlns:a16="http://schemas.microsoft.com/office/drawing/2014/main" id="{DD1F85CC-4449-F84A-B636-9241F3BB94FB}"/>
              </a:ext>
            </a:extLst>
          </p:cNvPr>
          <p:cNvPicPr>
            <a:picLocks noChangeAspect="1"/>
          </p:cNvPicPr>
          <p:nvPr/>
        </p:nvPicPr>
        <p:blipFill>
          <a:blip r:embed="rId3"/>
          <a:stretch>
            <a:fillRect/>
          </a:stretch>
        </p:blipFill>
        <p:spPr>
          <a:xfrm>
            <a:off x="1097513" y="909488"/>
            <a:ext cx="6572250" cy="3438525"/>
          </a:xfrm>
          <a:prstGeom prst="rect">
            <a:avLst/>
          </a:prstGeom>
        </p:spPr>
      </p:pic>
    </p:spTree>
    <p:extLst>
      <p:ext uri="{BB962C8B-B14F-4D97-AF65-F5344CB8AC3E}">
        <p14:creationId xmlns:p14="http://schemas.microsoft.com/office/powerpoint/2010/main" val="3509724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7" name="Google Shape;187;p28"/>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8" name="Google Shape;188;p28"/>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Present Liabilities Profile</a:t>
            </a:r>
            <a:endParaRPr sz="3000" dirty="0">
              <a:latin typeface="Calibri" panose="020F0502020204030204" pitchFamily="34" charset="0"/>
              <a:cs typeface="Calibri" panose="020F0502020204030204" pitchFamily="34" charset="0"/>
            </a:endParaRPr>
          </a:p>
        </p:txBody>
      </p:sp>
      <p:cxnSp>
        <p:nvCxnSpPr>
          <p:cNvPr id="189" name="Google Shape;189;p28"/>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190" name="Google Shape;190;p28"/>
          <p:cNvSpPr txBox="1"/>
          <p:nvPr/>
        </p:nvSpPr>
        <p:spPr>
          <a:xfrm>
            <a:off x="6786248" y="1445878"/>
            <a:ext cx="1530732" cy="276999"/>
          </a:xfrm>
          <a:prstGeom prst="rect">
            <a:avLst/>
          </a:prstGeom>
          <a:noFill/>
          <a:ln>
            <a:noFill/>
          </a:ln>
        </p:spPr>
        <p:txBody>
          <a:bodyPr spcFirstLastPara="1" wrap="square" lIns="68569" tIns="34275" rIns="68569" bIns="34275" anchor="t" anchorCtr="0">
            <a:noAutofit/>
          </a:bodyPr>
          <a:lstStyle/>
          <a:p>
            <a:pPr>
              <a:buClr>
                <a:schemeClr val="lt1"/>
              </a:buClr>
              <a:buSzPts val="450"/>
            </a:pPr>
            <a:r>
              <a:rPr lang="en-US" sz="1350">
                <a:solidFill>
                  <a:schemeClr val="lt1"/>
                </a:solidFill>
                <a:latin typeface="Calibri"/>
                <a:ea typeface="Calibri"/>
                <a:cs typeface="Calibri"/>
                <a:sym typeface="Calibri"/>
              </a:rPr>
              <a:t>JetBlue</a:t>
            </a:r>
            <a:endParaRPr sz="1050"/>
          </a:p>
        </p:txBody>
      </p:sp>
      <p:sp>
        <p:nvSpPr>
          <p:cNvPr id="2" name="Rectangle 1">
            <a:extLst>
              <a:ext uri="{FF2B5EF4-FFF2-40B4-BE49-F238E27FC236}">
                <a16:creationId xmlns:a16="http://schemas.microsoft.com/office/drawing/2014/main" id="{0FDAFB2A-C62E-0E40-A77E-BC02EC50E3D8}"/>
              </a:ext>
            </a:extLst>
          </p:cNvPr>
          <p:cNvSpPr/>
          <p:nvPr/>
        </p:nvSpPr>
        <p:spPr>
          <a:xfrm>
            <a:off x="414867" y="1076545"/>
            <a:ext cx="3132666" cy="1169551"/>
          </a:xfrm>
          <a:prstGeom prst="rect">
            <a:avLst/>
          </a:prstGeom>
        </p:spPr>
        <p:txBody>
          <a:bodyPr wrap="square">
            <a:spAutoFit/>
          </a:bodyPr>
          <a:lstStyle/>
          <a:p>
            <a:pPr marL="285750" indent="-285750">
              <a:buFont typeface="Wingdings" pitchFamily="2" charset="2"/>
              <a:buChar char="§"/>
            </a:pPr>
            <a:r>
              <a:rPr lang="en-US" dirty="0">
                <a:latin typeface="Calibri" panose="020F0502020204030204" pitchFamily="34" charset="0"/>
                <a:cs typeface="Calibri" panose="020F0502020204030204" pitchFamily="34" charset="0"/>
              </a:rPr>
              <a:t>No listing of long-term debt on balance sheet</a:t>
            </a:r>
          </a:p>
          <a:p>
            <a:pPr marL="285750" indent="-285750">
              <a:buFont typeface="Wingdings" pitchFamily="2" charset="2"/>
              <a:buChar char="§"/>
            </a:pPr>
            <a:r>
              <a:rPr lang="en-US" dirty="0">
                <a:latin typeface="Calibri" panose="020F0502020204030204" pitchFamily="34" charset="0"/>
                <a:cs typeface="Calibri" panose="020F0502020204030204" pitchFamily="34" charset="0"/>
              </a:rPr>
              <a:t>Liabilities comprised of majority short-term, with miscellaneous long-term obligations </a:t>
            </a:r>
          </a:p>
        </p:txBody>
      </p:sp>
      <p:graphicFrame>
        <p:nvGraphicFramePr>
          <p:cNvPr id="10" name="Chart 9">
            <a:extLst>
              <a:ext uri="{FF2B5EF4-FFF2-40B4-BE49-F238E27FC236}">
                <a16:creationId xmlns:a16="http://schemas.microsoft.com/office/drawing/2014/main" id="{857A3711-D037-0345-9F67-77B957344891}"/>
              </a:ext>
            </a:extLst>
          </p:cNvPr>
          <p:cNvGraphicFramePr>
            <a:graphicFrameLocks/>
          </p:cNvGraphicFramePr>
          <p:nvPr>
            <p:extLst>
              <p:ext uri="{D42A27DB-BD31-4B8C-83A1-F6EECF244321}">
                <p14:modId xmlns:p14="http://schemas.microsoft.com/office/powerpoint/2010/main" val="4114547624"/>
              </p:ext>
            </p:extLst>
          </p:nvPr>
        </p:nvGraphicFramePr>
        <p:xfrm>
          <a:off x="854559" y="2339738"/>
          <a:ext cx="4185485" cy="17927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Table 10">
            <a:extLst>
              <a:ext uri="{FF2B5EF4-FFF2-40B4-BE49-F238E27FC236}">
                <a16:creationId xmlns:a16="http://schemas.microsoft.com/office/drawing/2014/main" id="{A485DCD0-432E-A74B-A085-910A7440073E}"/>
              </a:ext>
            </a:extLst>
          </p:cNvPr>
          <p:cNvGraphicFramePr>
            <a:graphicFrameLocks noGrp="1"/>
          </p:cNvGraphicFramePr>
          <p:nvPr>
            <p:extLst>
              <p:ext uri="{D42A27DB-BD31-4B8C-83A1-F6EECF244321}">
                <p14:modId xmlns:p14="http://schemas.microsoft.com/office/powerpoint/2010/main" val="3297826886"/>
              </p:ext>
            </p:extLst>
          </p:nvPr>
        </p:nvGraphicFramePr>
        <p:xfrm>
          <a:off x="5596469" y="1042035"/>
          <a:ext cx="3231388" cy="3059430"/>
        </p:xfrm>
        <a:graphic>
          <a:graphicData uri="http://schemas.openxmlformats.org/drawingml/2006/table">
            <a:tbl>
              <a:tblPr/>
              <a:tblGrid>
                <a:gridCol w="2288794">
                  <a:extLst>
                    <a:ext uri="{9D8B030D-6E8A-4147-A177-3AD203B41FA5}">
                      <a16:colId xmlns:a16="http://schemas.microsoft.com/office/drawing/2014/main" val="3835097742"/>
                    </a:ext>
                  </a:extLst>
                </a:gridCol>
                <a:gridCol w="942594">
                  <a:extLst>
                    <a:ext uri="{9D8B030D-6E8A-4147-A177-3AD203B41FA5}">
                      <a16:colId xmlns:a16="http://schemas.microsoft.com/office/drawing/2014/main" val="2464538715"/>
                    </a:ext>
                  </a:extLst>
                </a:gridCol>
              </a:tblGrid>
              <a:tr h="280125">
                <a:tc>
                  <a:txBody>
                    <a:bodyPr/>
                    <a:lstStyle/>
                    <a:p>
                      <a:pPr algn="l" fontAlgn="b"/>
                      <a:r>
                        <a:rPr lang="en-US" sz="1200" b="1" i="0" u="none" strike="noStrike" dirty="0">
                          <a:solidFill>
                            <a:srgbClr val="FFFFFF"/>
                          </a:solidFill>
                          <a:effectLst/>
                          <a:latin typeface="Calibri" panose="020F0502020204030204" pitchFamily="34" charset="0"/>
                        </a:rPr>
                        <a:t>LIABILITIES </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dirty="0">
                          <a:solidFill>
                            <a:srgbClr val="FFFFFF"/>
                          </a:solidFill>
                          <a:effectLst/>
                          <a:latin typeface="Calibri" panose="020F0502020204030204" pitchFamily="34" charset="0"/>
                        </a:rPr>
                        <a:t>US$</a:t>
                      </a:r>
                      <a:r>
                        <a:rPr lang="en-US" sz="1200" b="1" i="0" u="none" strike="noStrike" baseline="0" dirty="0">
                          <a:solidFill>
                            <a:srgbClr val="FFFFFF"/>
                          </a:solidFill>
                          <a:effectLst/>
                          <a:latin typeface="Calibri" panose="020F0502020204030204" pitchFamily="34" charset="0"/>
                        </a:rPr>
                        <a:t> (in thousands)</a:t>
                      </a:r>
                      <a:endParaRPr lang="en-US" sz="1200" b="1" i="0" u="none" strike="noStrike" dirty="0">
                        <a:solidFill>
                          <a:srgbClr val="FFFFFF"/>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2939179625"/>
                  </a:ext>
                </a:extLst>
              </a:tr>
              <a:tr h="143617">
                <a:tc>
                  <a:txBody>
                    <a:bodyPr/>
                    <a:lstStyle/>
                    <a:p>
                      <a:pPr algn="l" fontAlgn="b"/>
                      <a:r>
                        <a:rPr lang="en-US" sz="1200" b="0" i="0" u="none" strike="noStrike">
                          <a:solidFill>
                            <a:srgbClr val="000000"/>
                          </a:solidFill>
                          <a:effectLst/>
                          <a:latin typeface="Calibri" panose="020F0502020204030204" pitchFamily="34" charset="0"/>
                        </a:rPr>
                        <a:t>Accounts payable</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503</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266580254"/>
                  </a:ext>
                </a:extLst>
              </a:tr>
              <a:tr h="143617">
                <a:tc>
                  <a:txBody>
                    <a:bodyPr/>
                    <a:lstStyle/>
                    <a:p>
                      <a:pPr algn="l" fontAlgn="b"/>
                      <a:r>
                        <a:rPr lang="en-US" sz="1200" b="0" i="0" u="none" strike="noStrike">
                          <a:solidFill>
                            <a:srgbClr val="000000"/>
                          </a:solidFill>
                          <a:effectLst/>
                          <a:latin typeface="Calibri" panose="020F0502020204030204" pitchFamily="34" charset="0"/>
                        </a:rPr>
                        <a:t>Accrued liabilities</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1,642</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708963087"/>
                  </a:ext>
                </a:extLst>
              </a:tr>
              <a:tr h="143617">
                <a:tc>
                  <a:txBody>
                    <a:bodyPr/>
                    <a:lstStyle/>
                    <a:p>
                      <a:pPr algn="l" fontAlgn="b"/>
                      <a:r>
                        <a:rPr lang="en-US" sz="1200" b="0" i="0" u="none" strike="noStrike">
                          <a:solidFill>
                            <a:srgbClr val="000000"/>
                          </a:solidFill>
                          <a:effectLst/>
                          <a:latin typeface="Calibri" panose="020F0502020204030204" pitchFamily="34" charset="0"/>
                        </a:rPr>
                        <a:t>Deferred revenue</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12227828"/>
                  </a:ext>
                </a:extLst>
              </a:tr>
              <a:tr h="143617">
                <a:tc>
                  <a:txBody>
                    <a:bodyPr/>
                    <a:lstStyle/>
                    <a:p>
                      <a:pPr algn="l" fontAlgn="b"/>
                      <a:r>
                        <a:rPr lang="en-US" sz="1200" b="0" i="0" u="none" strike="noStrike" dirty="0">
                          <a:solidFill>
                            <a:srgbClr val="000000"/>
                          </a:solidFill>
                          <a:effectLst/>
                          <a:latin typeface="Calibri" panose="020F0502020204030204" pitchFamily="34" charset="0"/>
                        </a:rPr>
                        <a:t>Operating lease liability</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1,058</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2022645"/>
                  </a:ext>
                </a:extLst>
              </a:tr>
              <a:tr h="143617">
                <a:tc>
                  <a:txBody>
                    <a:bodyPr/>
                    <a:lstStyle/>
                    <a:p>
                      <a:pPr algn="l" fontAlgn="b"/>
                      <a:r>
                        <a:rPr lang="en-US" sz="1200" b="0" i="0" u="none" strike="noStrike">
                          <a:solidFill>
                            <a:srgbClr val="000000"/>
                          </a:solidFill>
                          <a:effectLst/>
                          <a:latin typeface="Calibri" panose="020F0502020204030204" pitchFamily="34" charset="0"/>
                        </a:rPr>
                        <a:t>Notes payable, related party</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1,155</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61610223"/>
                  </a:ext>
                </a:extLst>
              </a:tr>
              <a:tr h="143617">
                <a:tc>
                  <a:txBody>
                    <a:bodyPr/>
                    <a:lstStyle/>
                    <a:p>
                      <a:pPr algn="l" fontAlgn="b"/>
                      <a:r>
                        <a:rPr lang="en-US" sz="1200" b="0" i="0" u="none" strike="noStrike">
                          <a:solidFill>
                            <a:srgbClr val="000000"/>
                          </a:solidFill>
                          <a:effectLst/>
                          <a:latin typeface="Calibri" panose="020F0502020204030204" pitchFamily="34" charset="0"/>
                        </a:rPr>
                        <a:t>Convertible note</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1,890</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359160634"/>
                  </a:ext>
                </a:extLst>
              </a:tr>
              <a:tr h="143617">
                <a:tc>
                  <a:txBody>
                    <a:bodyPr/>
                    <a:lstStyle/>
                    <a:p>
                      <a:pPr algn="l" fontAlgn="b"/>
                      <a:r>
                        <a:rPr lang="en-US" sz="1200" b="0" i="0" u="none" strike="noStrike">
                          <a:solidFill>
                            <a:srgbClr val="000000"/>
                          </a:solidFill>
                          <a:effectLst/>
                          <a:latin typeface="Calibri" panose="020F0502020204030204" pitchFamily="34" charset="0"/>
                        </a:rPr>
                        <a:t>Embedded derivative liability</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4</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43289124"/>
                  </a:ext>
                </a:extLst>
              </a:tr>
              <a:tr h="143617">
                <a:tc>
                  <a:txBody>
                    <a:bodyPr/>
                    <a:lstStyle/>
                    <a:p>
                      <a:pPr algn="l" fontAlgn="b"/>
                      <a:r>
                        <a:rPr lang="en-US" sz="1200" b="1" i="0" u="none" strike="noStrike">
                          <a:solidFill>
                            <a:srgbClr val="000000"/>
                          </a:solidFill>
                          <a:effectLst/>
                          <a:latin typeface="Calibri" panose="020F0502020204030204" pitchFamily="34" charset="0"/>
                        </a:rPr>
                        <a:t>Total current liabilities</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6,252</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792046200"/>
                  </a:ext>
                </a:extLst>
              </a:tr>
              <a:tr h="143617">
                <a:tc>
                  <a:txBody>
                    <a:bodyPr/>
                    <a:lstStyle/>
                    <a:p>
                      <a:pPr algn="l" fontAlgn="b"/>
                      <a:r>
                        <a:rPr lang="en-US" sz="1200" b="0" i="0" u="none" strike="noStrike" dirty="0">
                          <a:solidFill>
                            <a:srgbClr val="000000"/>
                          </a:solidFill>
                          <a:effectLst/>
                          <a:latin typeface="Calibri" panose="020F0502020204030204" pitchFamily="34" charset="0"/>
                        </a:rPr>
                        <a:t>Operating lease liabilities-non-current</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627</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540104258"/>
                  </a:ext>
                </a:extLst>
              </a:tr>
              <a:tr h="143617">
                <a:tc>
                  <a:txBody>
                    <a:bodyPr/>
                    <a:lstStyle/>
                    <a:p>
                      <a:pPr algn="l" fontAlgn="b"/>
                      <a:r>
                        <a:rPr lang="en-US" sz="1200" b="0" i="0" u="none" strike="noStrike" dirty="0">
                          <a:solidFill>
                            <a:srgbClr val="000000"/>
                          </a:solidFill>
                          <a:effectLst/>
                          <a:latin typeface="Calibri" panose="020F0502020204030204" pitchFamily="34" charset="0"/>
                        </a:rPr>
                        <a:t>Deferred rent</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156744274"/>
                  </a:ext>
                </a:extLst>
              </a:tr>
              <a:tr h="143617">
                <a:tc>
                  <a:txBody>
                    <a:bodyPr/>
                    <a:lstStyle/>
                    <a:p>
                      <a:pPr algn="l" fontAlgn="b"/>
                      <a:r>
                        <a:rPr lang="en-US" sz="1200" b="0" i="0" u="none" strike="noStrike">
                          <a:solidFill>
                            <a:srgbClr val="000000"/>
                          </a:solidFill>
                          <a:effectLst/>
                          <a:latin typeface="Calibri" panose="020F0502020204030204" pitchFamily="34" charset="0"/>
                        </a:rPr>
                        <a:t>Warrant liability</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3,902</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069193877"/>
                  </a:ext>
                </a:extLst>
              </a:tr>
              <a:tr h="143617">
                <a:tc>
                  <a:txBody>
                    <a:bodyPr/>
                    <a:lstStyle/>
                    <a:p>
                      <a:pPr algn="l" fontAlgn="b"/>
                      <a:r>
                        <a:rPr lang="en-US" sz="1200" b="0" i="0" u="none" strike="noStrike">
                          <a:solidFill>
                            <a:srgbClr val="000000"/>
                          </a:solidFill>
                          <a:effectLst/>
                          <a:latin typeface="Calibri" panose="020F0502020204030204" pitchFamily="34" charset="0"/>
                        </a:rPr>
                        <a:t>Other liabilities</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315</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786342633"/>
                  </a:ext>
                </a:extLst>
              </a:tr>
              <a:tr h="143617">
                <a:tc>
                  <a:txBody>
                    <a:bodyPr/>
                    <a:lstStyle/>
                    <a:p>
                      <a:pPr algn="l" fontAlgn="b"/>
                      <a:r>
                        <a:rPr lang="en-US" sz="1200" b="1" i="0" u="none" strike="noStrike">
                          <a:solidFill>
                            <a:srgbClr val="000000"/>
                          </a:solidFill>
                          <a:effectLst/>
                          <a:latin typeface="Calibri" panose="020F0502020204030204" pitchFamily="34" charset="0"/>
                        </a:rPr>
                        <a:t>Total liabilities</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dirty="0">
                          <a:solidFill>
                            <a:srgbClr val="000000"/>
                          </a:solidFill>
                          <a:effectLst/>
                          <a:latin typeface="Calibri" panose="020F0502020204030204" pitchFamily="34" charset="0"/>
                        </a:rPr>
                        <a:t>11,096</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45244603"/>
                  </a:ext>
                </a:extLst>
              </a:tr>
            </a:tbl>
          </a:graphicData>
        </a:graphic>
      </p:graphicFrame>
    </p:spTree>
    <p:extLst>
      <p:ext uri="{BB962C8B-B14F-4D97-AF65-F5344CB8AC3E}">
        <p14:creationId xmlns:p14="http://schemas.microsoft.com/office/powerpoint/2010/main" val="1767553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7" name="Google Shape;187;p28"/>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8" name="Google Shape;188;p28"/>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Financing Press Releases since 01/2018</a:t>
            </a:r>
            <a:endParaRPr sz="3000" dirty="0">
              <a:latin typeface="Calibri" panose="020F0502020204030204" pitchFamily="34" charset="0"/>
              <a:cs typeface="Calibri" panose="020F0502020204030204" pitchFamily="34" charset="0"/>
            </a:endParaRPr>
          </a:p>
        </p:txBody>
      </p:sp>
      <p:cxnSp>
        <p:nvCxnSpPr>
          <p:cNvPr id="189" name="Google Shape;189;p28"/>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190" name="Google Shape;190;p28"/>
          <p:cNvSpPr txBox="1"/>
          <p:nvPr/>
        </p:nvSpPr>
        <p:spPr>
          <a:xfrm>
            <a:off x="6786248" y="1445878"/>
            <a:ext cx="1530732" cy="276999"/>
          </a:xfrm>
          <a:prstGeom prst="rect">
            <a:avLst/>
          </a:prstGeom>
          <a:noFill/>
          <a:ln>
            <a:noFill/>
          </a:ln>
        </p:spPr>
        <p:txBody>
          <a:bodyPr spcFirstLastPara="1" wrap="square" lIns="68569" tIns="34275" rIns="68569" bIns="34275" anchor="t" anchorCtr="0">
            <a:noAutofit/>
          </a:bodyPr>
          <a:lstStyle/>
          <a:p>
            <a:pPr>
              <a:buClr>
                <a:schemeClr val="lt1"/>
              </a:buClr>
              <a:buSzPts val="450"/>
            </a:pPr>
            <a:r>
              <a:rPr lang="en-US" sz="1350">
                <a:solidFill>
                  <a:schemeClr val="lt1"/>
                </a:solidFill>
                <a:latin typeface="Calibri"/>
                <a:ea typeface="Calibri"/>
                <a:cs typeface="Calibri"/>
                <a:sym typeface="Calibri"/>
              </a:rPr>
              <a:t>JetBlue</a:t>
            </a:r>
            <a:endParaRPr sz="1050"/>
          </a:p>
        </p:txBody>
      </p:sp>
      <p:sp>
        <p:nvSpPr>
          <p:cNvPr id="2" name="Rectangle 1">
            <a:extLst>
              <a:ext uri="{FF2B5EF4-FFF2-40B4-BE49-F238E27FC236}">
                <a16:creationId xmlns:a16="http://schemas.microsoft.com/office/drawing/2014/main" id="{0FDAFB2A-C62E-0E40-A77E-BC02EC50E3D8}"/>
              </a:ext>
            </a:extLst>
          </p:cNvPr>
          <p:cNvSpPr/>
          <p:nvPr/>
        </p:nvSpPr>
        <p:spPr>
          <a:xfrm>
            <a:off x="414866" y="1076545"/>
            <a:ext cx="7967133" cy="3754874"/>
          </a:xfrm>
          <a:prstGeom prst="rect">
            <a:avLst/>
          </a:prstGeom>
        </p:spPr>
        <p:txBody>
          <a:bodyPr wrap="square">
            <a:spAutoFit/>
          </a:bodyPr>
          <a:lstStyle/>
          <a:p>
            <a:pPr marL="285750" indent="-285750">
              <a:buFont typeface="Wingdings" pitchFamily="2" charset="2"/>
              <a:buChar char="§"/>
            </a:pPr>
            <a:r>
              <a:rPr lang="en-US" dirty="0">
                <a:solidFill>
                  <a:schemeClr val="tx1"/>
                </a:solidFill>
                <a:latin typeface="Calibri" panose="020F0502020204030204" pitchFamily="34" charset="0"/>
                <a:cs typeface="Calibri" panose="020F0502020204030204" pitchFamily="34" charset="0"/>
              </a:rPr>
              <a:t>$6.0 Million dollar private placement with 1.7 million shares of common stock to OP Financial Investments Limited (HKEX investor) for gross proceeds of $5,984,000 (Feb 2018)</a:t>
            </a:r>
          </a:p>
          <a:p>
            <a:endParaRPr lang="en-US" dirty="0">
              <a:solidFill>
                <a:schemeClr val="tx1"/>
              </a:solidFill>
              <a:latin typeface="Calibri" panose="020F0502020204030204" pitchFamily="34" charset="0"/>
              <a:cs typeface="Calibri" panose="020F0502020204030204" pitchFamily="34" charset="0"/>
            </a:endParaRPr>
          </a:p>
          <a:p>
            <a:pPr marL="285750" indent="-285750" fontAlgn="base">
              <a:buFont typeface="Wingdings" pitchFamily="2" charset="2"/>
              <a:buChar char="§"/>
            </a:pPr>
            <a:r>
              <a:rPr lang="en-US" dirty="0">
                <a:solidFill>
                  <a:schemeClr val="tx1"/>
                </a:solidFill>
                <a:latin typeface="Calibri" panose="020F0502020204030204" pitchFamily="34" charset="0"/>
                <a:cs typeface="Calibri" panose="020F0502020204030204" pitchFamily="34" charset="0"/>
              </a:rPr>
              <a:t>Investments totaling $5 million including a convertible loan of $2.0 million (Apr 2019)</a:t>
            </a:r>
          </a:p>
          <a:p>
            <a:pPr fontAlgn="base"/>
            <a:endParaRPr lang="en-US" dirty="0">
              <a:solidFill>
                <a:schemeClr val="tx1"/>
              </a:solidFill>
              <a:latin typeface="Calibri" panose="020F0502020204030204" pitchFamily="34" charset="0"/>
              <a:cs typeface="Calibri" panose="020F0502020204030204" pitchFamily="34" charset="0"/>
            </a:endParaRPr>
          </a:p>
          <a:p>
            <a:pPr marL="285750" indent="-285750" fontAlgn="base">
              <a:buFont typeface="Wingdings" pitchFamily="2" charset="2"/>
              <a:buChar char="§"/>
            </a:pPr>
            <a:r>
              <a:rPr lang="en-US" dirty="0">
                <a:solidFill>
                  <a:schemeClr val="tx1"/>
                </a:solidFill>
                <a:latin typeface="Calibri" panose="020F0502020204030204" pitchFamily="34" charset="0"/>
                <a:cs typeface="Calibri" panose="020F0502020204030204" pitchFamily="34" charset="0"/>
              </a:rPr>
              <a:t>Triton Funds LP has committed to making an investment of up to $3 million (Apr 2019)</a:t>
            </a:r>
          </a:p>
          <a:p>
            <a:pPr marL="285750" indent="-285750" fontAlgn="base">
              <a:buFont typeface="Wingdings" pitchFamily="2" charset="2"/>
              <a:buChar char="§"/>
            </a:pPr>
            <a:endParaRPr lang="en-US" dirty="0">
              <a:solidFill>
                <a:schemeClr val="tx1"/>
              </a:solidFill>
              <a:latin typeface="Calibri" panose="020F0502020204030204" pitchFamily="34" charset="0"/>
              <a:cs typeface="Calibri" panose="020F0502020204030204" pitchFamily="34" charset="0"/>
            </a:endParaRPr>
          </a:p>
          <a:p>
            <a:pPr marL="285750" indent="-285750" fontAlgn="base">
              <a:buFont typeface="Wingdings" pitchFamily="2" charset="2"/>
              <a:buChar char="§"/>
            </a:pPr>
            <a:r>
              <a:rPr lang="en-US" dirty="0">
                <a:solidFill>
                  <a:schemeClr val="tx1"/>
                </a:solidFill>
                <a:latin typeface="Calibri" panose="020F0502020204030204" pitchFamily="34" charset="0"/>
                <a:cs typeface="Calibri" panose="020F0502020204030204" pitchFamily="34" charset="0"/>
              </a:rPr>
              <a:t>Private placement of common stock and warrants with accredited investors, raising gross proceeds of $2.4 million (Jun 2019)</a:t>
            </a:r>
          </a:p>
          <a:p>
            <a:pPr marL="285750" indent="-285750" fontAlgn="base">
              <a:buFont typeface="Wingdings" pitchFamily="2" charset="2"/>
              <a:buChar char="§"/>
            </a:pPr>
            <a:endParaRPr lang="en-US" dirty="0">
              <a:solidFill>
                <a:schemeClr val="tx1"/>
              </a:solidFill>
              <a:latin typeface="Calibri" panose="020F0502020204030204" pitchFamily="34" charset="0"/>
              <a:cs typeface="Calibri" panose="020F0502020204030204" pitchFamily="34" charset="0"/>
            </a:endParaRPr>
          </a:p>
          <a:p>
            <a:pPr marL="285750" indent="-285750" fontAlgn="base">
              <a:buFont typeface="Wingdings" pitchFamily="2" charset="2"/>
              <a:buChar char="§"/>
            </a:pPr>
            <a:r>
              <a:rPr lang="en-US" dirty="0">
                <a:solidFill>
                  <a:schemeClr val="tx1"/>
                </a:solidFill>
                <a:latin typeface="Calibri" panose="020F0502020204030204" pitchFamily="34" charset="0"/>
                <a:cs typeface="Calibri" panose="020F0502020204030204" pitchFamily="34" charset="0"/>
              </a:rPr>
              <a:t>Securities purchase agreement with certain institutional investors providing for the purchase and sale of 4,198,566 shares of common stock at a price of $1.00 per share. Total gross proceeds of about $4.2 million (Aug 2019)</a:t>
            </a:r>
          </a:p>
          <a:p>
            <a:pPr marL="285750" indent="-285750" fontAlgn="base">
              <a:buFont typeface="Wingdings" pitchFamily="2" charset="2"/>
              <a:buChar char="§"/>
            </a:pPr>
            <a:endParaRPr lang="en-US" dirty="0">
              <a:solidFill>
                <a:schemeClr val="tx1"/>
              </a:solidFill>
              <a:latin typeface="Calibri" panose="020F0502020204030204" pitchFamily="34" charset="0"/>
              <a:cs typeface="Calibri" panose="020F0502020204030204" pitchFamily="34" charset="0"/>
            </a:endParaRPr>
          </a:p>
          <a:p>
            <a:pPr marL="285750" indent="-285750" fontAlgn="base">
              <a:buFont typeface="Wingdings" pitchFamily="2" charset="2"/>
              <a:buChar char="§"/>
            </a:pPr>
            <a:endParaRPr lang="en-US" dirty="0">
              <a:solidFill>
                <a:schemeClr val="tx1"/>
              </a:solidFill>
              <a:latin typeface="Calibri" panose="020F0502020204030204" pitchFamily="34" charset="0"/>
              <a:cs typeface="Calibri" panose="020F0502020204030204" pitchFamily="34" charset="0"/>
            </a:endParaRPr>
          </a:p>
          <a:p>
            <a:endParaRPr lang="en-US" dirty="0">
              <a:solidFill>
                <a:schemeClr val="tx1"/>
              </a:solidFill>
              <a:latin typeface="Calibri" panose="020F0502020204030204" pitchFamily="34" charset="0"/>
              <a:cs typeface="Calibri" panose="020F0502020204030204" pitchFamily="34" charset="0"/>
            </a:endParaRPr>
          </a:p>
          <a:p>
            <a:pPr marL="285750" indent="-285750">
              <a:buFont typeface="Wingdings" pitchFamily="2" charset="2"/>
              <a:buChar char="§"/>
            </a:pPr>
            <a:endParaRPr lang="en-US"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5293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7" name="Google Shape;187;p28"/>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8" name="Google Shape;188;p28"/>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Debt and Equity Profile since Q1 2018</a:t>
            </a:r>
            <a:endParaRPr sz="3000" dirty="0">
              <a:latin typeface="Calibri" panose="020F0502020204030204" pitchFamily="34" charset="0"/>
              <a:cs typeface="Calibri" panose="020F0502020204030204" pitchFamily="34" charset="0"/>
            </a:endParaRPr>
          </a:p>
        </p:txBody>
      </p:sp>
      <p:cxnSp>
        <p:nvCxnSpPr>
          <p:cNvPr id="189" name="Google Shape;189;p28"/>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190" name="Google Shape;190;p28"/>
          <p:cNvSpPr txBox="1"/>
          <p:nvPr/>
        </p:nvSpPr>
        <p:spPr>
          <a:xfrm>
            <a:off x="6786248" y="1445878"/>
            <a:ext cx="1530732" cy="276999"/>
          </a:xfrm>
          <a:prstGeom prst="rect">
            <a:avLst/>
          </a:prstGeom>
          <a:noFill/>
          <a:ln>
            <a:noFill/>
          </a:ln>
        </p:spPr>
        <p:txBody>
          <a:bodyPr spcFirstLastPara="1" wrap="square" lIns="68569" tIns="34275" rIns="68569" bIns="34275" anchor="t" anchorCtr="0">
            <a:noAutofit/>
          </a:bodyPr>
          <a:lstStyle/>
          <a:p>
            <a:pPr>
              <a:buClr>
                <a:schemeClr val="lt1"/>
              </a:buClr>
              <a:buSzPts val="450"/>
            </a:pPr>
            <a:r>
              <a:rPr lang="en-US" sz="1350">
                <a:solidFill>
                  <a:schemeClr val="lt1"/>
                </a:solidFill>
                <a:latin typeface="Calibri"/>
                <a:ea typeface="Calibri"/>
                <a:cs typeface="Calibri"/>
                <a:sym typeface="Calibri"/>
              </a:rPr>
              <a:t>JetBlue</a:t>
            </a:r>
            <a:endParaRPr sz="1050"/>
          </a:p>
        </p:txBody>
      </p:sp>
      <p:sp>
        <p:nvSpPr>
          <p:cNvPr id="2" name="Rectangle 1">
            <a:extLst>
              <a:ext uri="{FF2B5EF4-FFF2-40B4-BE49-F238E27FC236}">
                <a16:creationId xmlns:a16="http://schemas.microsoft.com/office/drawing/2014/main" id="{0FDAFB2A-C62E-0E40-A77E-BC02EC50E3D8}"/>
              </a:ext>
            </a:extLst>
          </p:cNvPr>
          <p:cNvSpPr/>
          <p:nvPr/>
        </p:nvSpPr>
        <p:spPr>
          <a:xfrm>
            <a:off x="414866" y="1076545"/>
            <a:ext cx="3937001" cy="2246769"/>
          </a:xfrm>
          <a:prstGeom prst="rect">
            <a:avLst/>
          </a:prstGeom>
        </p:spPr>
        <p:txBody>
          <a:bodyPr wrap="square">
            <a:spAutoFit/>
          </a:bodyPr>
          <a:lstStyle/>
          <a:p>
            <a:pPr marL="285750" indent="-285750">
              <a:buFont typeface="Wingdings" pitchFamily="2" charset="2"/>
              <a:buChar char="§"/>
            </a:pPr>
            <a:r>
              <a:rPr lang="en-US" dirty="0">
                <a:latin typeface="Calibri" panose="020F0502020204030204" pitchFamily="34" charset="0"/>
                <a:cs typeface="Calibri" panose="020F0502020204030204" pitchFamily="34" charset="0"/>
              </a:rPr>
              <a:t>Sharp increase at start of 2019 fiscal year coincides with shift in strategy</a:t>
            </a:r>
          </a:p>
          <a:p>
            <a:pPr marL="285750" indent="-285750">
              <a:buFont typeface="Wingdings" pitchFamily="2" charset="2"/>
              <a:buChar char="§"/>
            </a:pPr>
            <a:r>
              <a:rPr lang="en-US" dirty="0">
                <a:latin typeface="Calibri" panose="020F0502020204030204" pitchFamily="34" charset="0"/>
                <a:cs typeface="Calibri" panose="020F0502020204030204" pitchFamily="34" charset="0"/>
              </a:rPr>
              <a:t>Shows continued faith in growth by institutional investors</a:t>
            </a:r>
          </a:p>
          <a:p>
            <a:pPr marL="285750" indent="-285750">
              <a:buFont typeface="Wingdings" pitchFamily="2" charset="2"/>
              <a:buChar char="§"/>
            </a:pPr>
            <a:r>
              <a:rPr lang="en-US" dirty="0">
                <a:latin typeface="Calibri" panose="020F0502020204030204" pitchFamily="34" charset="0"/>
                <a:cs typeface="Calibri" panose="020F0502020204030204" pitchFamily="34" charset="0"/>
              </a:rPr>
              <a:t>Seems to favor debt to equity and has no issue raising additional capital to fuel growth</a:t>
            </a:r>
          </a:p>
          <a:p>
            <a:pPr marL="285750" indent="-285750" fontAlgn="base">
              <a:buFont typeface="Wingdings" pitchFamily="2" charset="2"/>
              <a:buChar char="§"/>
            </a:pPr>
            <a:endParaRPr lang="en-US" dirty="0"/>
          </a:p>
          <a:p>
            <a:pPr marL="285750" indent="-285750" fontAlgn="base">
              <a:buFont typeface="Wingdings" pitchFamily="2" charset="2"/>
              <a:buChar char="§"/>
            </a:pPr>
            <a:endParaRPr lang="en-US" dirty="0"/>
          </a:p>
          <a:p>
            <a:endParaRPr lang="en-US" dirty="0"/>
          </a:p>
          <a:p>
            <a:pPr marL="285750" indent="-285750">
              <a:buFont typeface="Wingdings" pitchFamily="2" charset="2"/>
              <a:buChar char="§"/>
            </a:pPr>
            <a:endParaRPr lang="en-US" dirty="0">
              <a:latin typeface="Calibri" panose="020F0502020204030204" pitchFamily="34" charset="0"/>
              <a:cs typeface="Calibri" panose="020F0502020204030204" pitchFamily="34" charset="0"/>
            </a:endParaRPr>
          </a:p>
        </p:txBody>
      </p:sp>
      <p:graphicFrame>
        <p:nvGraphicFramePr>
          <p:cNvPr id="8" name="Chart 7">
            <a:extLst>
              <a:ext uri="{FF2B5EF4-FFF2-40B4-BE49-F238E27FC236}">
                <a16:creationId xmlns:a16="http://schemas.microsoft.com/office/drawing/2014/main" id="{6238E3BC-101B-CF46-8E12-F7A51FCA5582}"/>
              </a:ext>
            </a:extLst>
          </p:cNvPr>
          <p:cNvGraphicFramePr>
            <a:graphicFrameLocks/>
          </p:cNvGraphicFramePr>
          <p:nvPr>
            <p:extLst>
              <p:ext uri="{D42A27DB-BD31-4B8C-83A1-F6EECF244321}">
                <p14:modId xmlns:p14="http://schemas.microsoft.com/office/powerpoint/2010/main" val="989672391"/>
              </p:ext>
            </p:extLst>
          </p:nvPr>
        </p:nvGraphicFramePr>
        <p:xfrm>
          <a:off x="4285953" y="1128584"/>
          <a:ext cx="4443181" cy="293837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3682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7" name="Google Shape;187;p28"/>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88" name="Google Shape;188;p28"/>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Debt Ratio (since Q1 2018)</a:t>
            </a:r>
            <a:endParaRPr sz="3000" dirty="0">
              <a:latin typeface="Calibri" panose="020F0502020204030204" pitchFamily="34" charset="0"/>
              <a:cs typeface="Calibri" panose="020F0502020204030204" pitchFamily="34" charset="0"/>
            </a:endParaRPr>
          </a:p>
        </p:txBody>
      </p:sp>
      <p:cxnSp>
        <p:nvCxnSpPr>
          <p:cNvPr id="189" name="Google Shape;189;p28"/>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190" name="Google Shape;190;p28"/>
          <p:cNvSpPr txBox="1"/>
          <p:nvPr/>
        </p:nvSpPr>
        <p:spPr>
          <a:xfrm>
            <a:off x="6786248" y="1445878"/>
            <a:ext cx="1530732" cy="276999"/>
          </a:xfrm>
          <a:prstGeom prst="rect">
            <a:avLst/>
          </a:prstGeom>
          <a:noFill/>
          <a:ln>
            <a:noFill/>
          </a:ln>
        </p:spPr>
        <p:txBody>
          <a:bodyPr spcFirstLastPara="1" wrap="square" lIns="68569" tIns="34275" rIns="68569" bIns="34275" anchor="t" anchorCtr="0">
            <a:noAutofit/>
          </a:bodyPr>
          <a:lstStyle/>
          <a:p>
            <a:pPr>
              <a:buClr>
                <a:schemeClr val="lt1"/>
              </a:buClr>
              <a:buSzPts val="450"/>
            </a:pPr>
            <a:r>
              <a:rPr lang="en-US" sz="1350">
                <a:solidFill>
                  <a:schemeClr val="lt1"/>
                </a:solidFill>
                <a:latin typeface="Calibri"/>
                <a:ea typeface="Calibri"/>
                <a:cs typeface="Calibri"/>
                <a:sym typeface="Calibri"/>
              </a:rPr>
              <a:t>JetBlue</a:t>
            </a:r>
            <a:endParaRPr sz="1050"/>
          </a:p>
        </p:txBody>
      </p:sp>
      <p:sp>
        <p:nvSpPr>
          <p:cNvPr id="2" name="Rectangle 1">
            <a:extLst>
              <a:ext uri="{FF2B5EF4-FFF2-40B4-BE49-F238E27FC236}">
                <a16:creationId xmlns:a16="http://schemas.microsoft.com/office/drawing/2014/main" id="{0FDAFB2A-C62E-0E40-A77E-BC02EC50E3D8}"/>
              </a:ext>
            </a:extLst>
          </p:cNvPr>
          <p:cNvSpPr/>
          <p:nvPr/>
        </p:nvSpPr>
        <p:spPr>
          <a:xfrm>
            <a:off x="414866" y="1076545"/>
            <a:ext cx="3937001" cy="523220"/>
          </a:xfrm>
          <a:prstGeom prst="rect">
            <a:avLst/>
          </a:prstGeom>
        </p:spPr>
        <p:txBody>
          <a:bodyPr wrap="square">
            <a:spAutoFit/>
          </a:bodyPr>
          <a:lstStyle/>
          <a:p>
            <a:pPr marL="285750" indent="-285750">
              <a:buFont typeface="Wingdings" pitchFamily="2" charset="2"/>
              <a:buChar char="§"/>
            </a:pPr>
            <a:endParaRPr lang="en-US" dirty="0">
              <a:latin typeface="Calibri" panose="020F0502020204030204" pitchFamily="34" charset="0"/>
              <a:cs typeface="Calibri" panose="020F0502020204030204" pitchFamily="34" charset="0"/>
            </a:endParaRPr>
          </a:p>
          <a:p>
            <a:pPr marL="285750" indent="-285750">
              <a:buFont typeface="Wingdings" pitchFamily="2" charset="2"/>
              <a:buChar char="§"/>
            </a:pPr>
            <a:endParaRPr lang="en-US" dirty="0">
              <a:latin typeface="Calibri" panose="020F0502020204030204" pitchFamily="34" charset="0"/>
              <a:cs typeface="Calibri" panose="020F0502020204030204" pitchFamily="34" charset="0"/>
            </a:endParaRPr>
          </a:p>
        </p:txBody>
      </p:sp>
      <p:graphicFrame>
        <p:nvGraphicFramePr>
          <p:cNvPr id="9" name="Chart 8">
            <a:extLst>
              <a:ext uri="{FF2B5EF4-FFF2-40B4-BE49-F238E27FC236}">
                <a16:creationId xmlns:a16="http://schemas.microsoft.com/office/drawing/2014/main" id="{4F8722A8-BD20-704F-B55E-2441E64FAE4C}"/>
              </a:ext>
            </a:extLst>
          </p:cNvPr>
          <p:cNvGraphicFramePr>
            <a:graphicFrameLocks/>
          </p:cNvGraphicFramePr>
          <p:nvPr>
            <p:extLst>
              <p:ext uri="{D42A27DB-BD31-4B8C-83A1-F6EECF244321}">
                <p14:modId xmlns:p14="http://schemas.microsoft.com/office/powerpoint/2010/main" val="1389231316"/>
              </p:ext>
            </p:extLst>
          </p:nvPr>
        </p:nvGraphicFramePr>
        <p:xfrm>
          <a:off x="519590" y="911292"/>
          <a:ext cx="5680913" cy="3383341"/>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a:extLst>
              <a:ext uri="{FF2B5EF4-FFF2-40B4-BE49-F238E27FC236}">
                <a16:creationId xmlns:a16="http://schemas.microsoft.com/office/drawing/2014/main" id="{A4A8C4A3-8E01-C547-A0F1-668961F079C3}"/>
              </a:ext>
            </a:extLst>
          </p:cNvPr>
          <p:cNvSpPr/>
          <p:nvPr/>
        </p:nvSpPr>
        <p:spPr>
          <a:xfrm>
            <a:off x="6200503" y="1914544"/>
            <a:ext cx="3017521" cy="1169551"/>
          </a:xfrm>
          <a:prstGeom prst="rect">
            <a:avLst/>
          </a:prstGeom>
        </p:spPr>
        <p:txBody>
          <a:bodyPr wrap="square">
            <a:spAutoFit/>
          </a:bodyPr>
          <a:lstStyle/>
          <a:p>
            <a:pPr marL="285750" indent="-285750">
              <a:buFont typeface="Wingdings" pitchFamily="2" charset="2"/>
              <a:buChar char="§"/>
            </a:pPr>
            <a:r>
              <a:rPr lang="en-US" dirty="0">
                <a:latin typeface="Calibri" panose="020F0502020204030204" pitchFamily="34" charset="0"/>
                <a:cs typeface="Calibri" panose="020F0502020204030204" pitchFamily="34" charset="0"/>
              </a:rPr>
              <a:t>Sharp increase at start of 2019 fiscal year</a:t>
            </a:r>
          </a:p>
          <a:p>
            <a:pPr marL="285750" indent="-285750">
              <a:buFont typeface="Wingdings" pitchFamily="2" charset="2"/>
              <a:buChar char="§"/>
            </a:pPr>
            <a:r>
              <a:rPr lang="en-US" dirty="0">
                <a:latin typeface="Calibri" panose="020F0502020204030204" pitchFamily="34" charset="0"/>
                <a:cs typeface="Calibri" panose="020F0502020204030204" pitchFamily="34" charset="0"/>
              </a:rPr>
              <a:t>Declines in every quarter since then reveal ability to pay back debts</a:t>
            </a:r>
          </a:p>
        </p:txBody>
      </p:sp>
    </p:spTree>
    <p:extLst>
      <p:ext uri="{BB962C8B-B14F-4D97-AF65-F5344CB8AC3E}">
        <p14:creationId xmlns:p14="http://schemas.microsoft.com/office/powerpoint/2010/main" val="324487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350200" y="428150"/>
            <a:ext cx="6521052" cy="3153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000"/>
              <a:buFont typeface="Calibri"/>
              <a:buNone/>
            </a:pPr>
            <a:r>
              <a:rPr lang="en" sz="3000" dirty="0">
                <a:latin typeface="Calibri" panose="020F0502020204030204" pitchFamily="34" charset="0"/>
                <a:cs typeface="Calibri" panose="020F0502020204030204" pitchFamily="34" charset="0"/>
              </a:rPr>
              <a:t>Initial Comparative Analysis</a:t>
            </a:r>
            <a:endParaRPr dirty="0">
              <a:latin typeface="Calibri" panose="020F0502020204030204" pitchFamily="34" charset="0"/>
              <a:cs typeface="Calibri" panose="020F0502020204030204" pitchFamily="34" charset="0"/>
            </a:endParaRPr>
          </a:p>
        </p:txBody>
      </p:sp>
      <p:sp>
        <p:nvSpPr>
          <p:cNvPr id="151" name="Google Shape;151;p23"/>
          <p:cNvSpPr/>
          <p:nvPr/>
        </p:nvSpPr>
        <p:spPr>
          <a:xfrm>
            <a:off x="0" y="4506686"/>
            <a:ext cx="9144000" cy="636600"/>
          </a:xfrm>
          <a:prstGeom prst="rect">
            <a:avLst/>
          </a:prstGeom>
          <a:solidFill>
            <a:srgbClr val="323F4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52" name="Google Shape;152;p23"/>
          <p:cNvSpPr/>
          <p:nvPr/>
        </p:nvSpPr>
        <p:spPr>
          <a:xfrm>
            <a:off x="0" y="4450052"/>
            <a:ext cx="9144000" cy="61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54" name="Google Shape;154;p23"/>
          <p:cNvSpPr/>
          <p:nvPr/>
        </p:nvSpPr>
        <p:spPr>
          <a:xfrm>
            <a:off x="0" y="799980"/>
            <a:ext cx="9144000" cy="61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9" name="Google Shape;310;p39">
            <a:extLst>
              <a:ext uri="{FF2B5EF4-FFF2-40B4-BE49-F238E27FC236}">
                <a16:creationId xmlns:a16="http://schemas.microsoft.com/office/drawing/2014/main" id="{918525A3-B582-AF47-A9E8-6967204A6804}"/>
              </a:ext>
            </a:extLst>
          </p:cNvPr>
          <p:cNvSpPr txBox="1"/>
          <p:nvPr/>
        </p:nvSpPr>
        <p:spPr>
          <a:xfrm>
            <a:off x="576643" y="998234"/>
            <a:ext cx="7990713" cy="3191850"/>
          </a:xfrm>
          <a:prstGeom prst="rect">
            <a:avLst/>
          </a:prstGeom>
          <a:noFill/>
          <a:ln>
            <a:noFill/>
          </a:ln>
        </p:spPr>
        <p:txBody>
          <a:bodyPr spcFirstLastPara="1" wrap="square" lIns="68569" tIns="68569" rIns="68569" bIns="68569" anchor="t" anchorCtr="0">
            <a:noAutofit/>
          </a:bodyPr>
          <a:lstStyle/>
          <a:p>
            <a:pPr marL="342900"/>
            <a:endParaRPr sz="1800" b="1" dirty="0">
              <a:latin typeface="Calibri"/>
              <a:ea typeface="Calibri"/>
              <a:cs typeface="Calibri"/>
              <a:sym typeface="Calibri"/>
            </a:endParaRPr>
          </a:p>
          <a:p>
            <a:endParaRPr sz="1800" b="1" dirty="0">
              <a:latin typeface="Calibri"/>
              <a:ea typeface="Calibri"/>
              <a:cs typeface="Calibri"/>
              <a:sym typeface="Calibri"/>
            </a:endParaRPr>
          </a:p>
        </p:txBody>
      </p:sp>
      <p:graphicFrame>
        <p:nvGraphicFramePr>
          <p:cNvPr id="10" name="Chart 9">
            <a:extLst>
              <a:ext uri="{FF2B5EF4-FFF2-40B4-BE49-F238E27FC236}">
                <a16:creationId xmlns:a16="http://schemas.microsoft.com/office/drawing/2014/main" id="{0C100511-09A1-3748-BC99-24E64B272FA9}"/>
              </a:ext>
            </a:extLst>
          </p:cNvPr>
          <p:cNvGraphicFramePr>
            <a:graphicFrameLocks/>
          </p:cNvGraphicFramePr>
          <p:nvPr>
            <p:extLst>
              <p:ext uri="{D42A27DB-BD31-4B8C-83A1-F6EECF244321}">
                <p14:modId xmlns:p14="http://schemas.microsoft.com/office/powerpoint/2010/main" val="1620273391"/>
              </p:ext>
            </p:extLst>
          </p:nvPr>
        </p:nvGraphicFramePr>
        <p:xfrm>
          <a:off x="889000" y="1211166"/>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a:extLst>
              <a:ext uri="{FF2B5EF4-FFF2-40B4-BE49-F238E27FC236}">
                <a16:creationId xmlns:a16="http://schemas.microsoft.com/office/drawing/2014/main" id="{39B228BB-4648-6D49-8B3B-E7B611815F8A}"/>
              </a:ext>
            </a:extLst>
          </p:cNvPr>
          <p:cNvSpPr/>
          <p:nvPr/>
        </p:nvSpPr>
        <p:spPr>
          <a:xfrm>
            <a:off x="272275" y="4057579"/>
            <a:ext cx="3286477" cy="307777"/>
          </a:xfrm>
          <a:prstGeom prst="rect">
            <a:avLst/>
          </a:prstGeom>
        </p:spPr>
        <p:txBody>
          <a:bodyPr wrap="none">
            <a:spAutoFit/>
          </a:bodyPr>
          <a:lstStyle/>
          <a:p>
            <a:r>
              <a:rPr lang="en-US" dirty="0">
                <a:latin typeface="Calibri" panose="020F0502020204030204" pitchFamily="34" charset="0"/>
                <a:cs typeface="Calibri" panose="020F0502020204030204" pitchFamily="34" charset="0"/>
              </a:rPr>
              <a:t>Sources: Seeking Alpha and Yahoo Finance</a:t>
            </a:r>
          </a:p>
        </p:txBody>
      </p:sp>
      <p:graphicFrame>
        <p:nvGraphicFramePr>
          <p:cNvPr id="12" name="Table 11">
            <a:extLst>
              <a:ext uri="{FF2B5EF4-FFF2-40B4-BE49-F238E27FC236}">
                <a16:creationId xmlns:a16="http://schemas.microsoft.com/office/drawing/2014/main" id="{D5824FBD-7ECD-0747-8087-CB86D1D751A7}"/>
              </a:ext>
            </a:extLst>
          </p:cNvPr>
          <p:cNvGraphicFramePr>
            <a:graphicFrameLocks noGrp="1"/>
          </p:cNvGraphicFramePr>
          <p:nvPr>
            <p:extLst>
              <p:ext uri="{D42A27DB-BD31-4B8C-83A1-F6EECF244321}">
                <p14:modId xmlns:p14="http://schemas.microsoft.com/office/powerpoint/2010/main" val="3725670942"/>
              </p:ext>
            </p:extLst>
          </p:nvPr>
        </p:nvGraphicFramePr>
        <p:xfrm>
          <a:off x="5521960" y="2156475"/>
          <a:ext cx="3526244" cy="1236345"/>
        </p:xfrm>
        <a:graphic>
          <a:graphicData uri="http://schemas.openxmlformats.org/drawingml/2006/table">
            <a:tbl>
              <a:tblPr>
                <a:tableStyleId>{13D80C8D-755B-4589-9D57-81FFBFC8EAEA}</a:tableStyleId>
              </a:tblPr>
              <a:tblGrid>
                <a:gridCol w="693348">
                  <a:extLst>
                    <a:ext uri="{9D8B030D-6E8A-4147-A177-3AD203B41FA5}">
                      <a16:colId xmlns:a16="http://schemas.microsoft.com/office/drawing/2014/main" val="3541539558"/>
                    </a:ext>
                  </a:extLst>
                </a:gridCol>
                <a:gridCol w="675238">
                  <a:extLst>
                    <a:ext uri="{9D8B030D-6E8A-4147-A177-3AD203B41FA5}">
                      <a16:colId xmlns:a16="http://schemas.microsoft.com/office/drawing/2014/main" val="3802808109"/>
                    </a:ext>
                  </a:extLst>
                </a:gridCol>
                <a:gridCol w="1078829">
                  <a:extLst>
                    <a:ext uri="{9D8B030D-6E8A-4147-A177-3AD203B41FA5}">
                      <a16:colId xmlns:a16="http://schemas.microsoft.com/office/drawing/2014/main" val="599404292"/>
                    </a:ext>
                  </a:extLst>
                </a:gridCol>
                <a:gridCol w="1078829">
                  <a:extLst>
                    <a:ext uri="{9D8B030D-6E8A-4147-A177-3AD203B41FA5}">
                      <a16:colId xmlns:a16="http://schemas.microsoft.com/office/drawing/2014/main" val="1534961765"/>
                    </a:ext>
                  </a:extLst>
                </a:gridCol>
              </a:tblGrid>
              <a:tr h="203200">
                <a:tc>
                  <a:txBody>
                    <a:bodyPr/>
                    <a:lstStyle/>
                    <a:p>
                      <a:pPr algn="l" fontAlgn="b"/>
                      <a:r>
                        <a:rPr lang="en-US" sz="1300" u="none" strike="noStrike" dirty="0">
                          <a:effectLst/>
                          <a:latin typeface="Calibri" panose="020F0502020204030204" pitchFamily="34" charset="0"/>
                          <a:cs typeface="Calibri" panose="020F0502020204030204" pitchFamily="34" charset="0"/>
                        </a:rPr>
                        <a:t>Company</a:t>
                      </a:r>
                      <a:endParaRPr lang="en-US" sz="1300" b="1" i="0" u="none" strike="noStrike" dirty="0">
                        <a:solidFill>
                          <a:srgbClr val="FFFFFF"/>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l" fontAlgn="b"/>
                      <a:r>
                        <a:rPr lang="en-US" sz="1300" u="none" strike="noStrike" dirty="0">
                          <a:effectLst/>
                          <a:latin typeface="Calibri" panose="020F0502020204030204" pitchFamily="34" charset="0"/>
                          <a:cs typeface="Calibri" panose="020F0502020204030204" pitchFamily="34" charset="0"/>
                        </a:rPr>
                        <a:t>EV/Sales</a:t>
                      </a:r>
                      <a:endParaRPr lang="en-US" sz="1300" b="1" i="0" u="none" strike="noStrike" dirty="0">
                        <a:solidFill>
                          <a:srgbClr val="FFFFFF"/>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l" fontAlgn="b"/>
                      <a:r>
                        <a:rPr lang="en-US" sz="1300" u="none" strike="noStrike" dirty="0">
                          <a:effectLst/>
                          <a:latin typeface="Calibri" panose="020F0502020204030204" pitchFamily="34" charset="0"/>
                          <a:cs typeface="Calibri" panose="020F0502020204030204" pitchFamily="34" charset="0"/>
                        </a:rPr>
                        <a:t>EBITDA Growth (YoY)</a:t>
                      </a:r>
                      <a:endParaRPr lang="en-US" sz="1300" b="1" i="0" u="none" strike="noStrike" dirty="0">
                        <a:solidFill>
                          <a:srgbClr val="FFFFFF"/>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l" fontAlgn="b"/>
                      <a:r>
                        <a:rPr lang="en-US" sz="1300" b="0" i="0" u="none" strike="noStrike" dirty="0">
                          <a:solidFill>
                            <a:sysClr val="windowText" lastClr="000000"/>
                          </a:solidFill>
                          <a:effectLst/>
                          <a:latin typeface="Calibri" panose="020F0502020204030204" pitchFamily="34" charset="0"/>
                          <a:cs typeface="Calibri" panose="020F0502020204030204" pitchFamily="34" charset="0"/>
                        </a:rPr>
                        <a:t>Gross Profit Margin</a:t>
                      </a:r>
                    </a:p>
                  </a:txBody>
                  <a:tcPr marL="9525" marR="9525" marT="9525" marB="0" anchor="b"/>
                </a:tc>
                <a:extLst>
                  <a:ext uri="{0D108BD9-81ED-4DB2-BD59-A6C34878D82A}">
                    <a16:rowId xmlns:a16="http://schemas.microsoft.com/office/drawing/2014/main" val="3582480740"/>
                  </a:ext>
                </a:extLst>
              </a:tr>
              <a:tr h="203200">
                <a:tc>
                  <a:txBody>
                    <a:bodyPr/>
                    <a:lstStyle/>
                    <a:p>
                      <a:pPr algn="l" fontAlgn="b"/>
                      <a:r>
                        <a:rPr lang="en-US" sz="1300" u="none" strike="noStrike">
                          <a:effectLst/>
                          <a:latin typeface="Calibri" panose="020F0502020204030204" pitchFamily="34" charset="0"/>
                          <a:cs typeface="Calibri" panose="020F0502020204030204" pitchFamily="34" charset="0"/>
                        </a:rPr>
                        <a:t>NovaBay</a:t>
                      </a:r>
                      <a:endParaRPr lang="en-US" sz="13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1" u="none" strike="noStrike" dirty="0">
                          <a:effectLst/>
                          <a:latin typeface="Calibri" panose="020F0502020204030204" pitchFamily="34" charset="0"/>
                          <a:cs typeface="Calibri" panose="020F0502020204030204" pitchFamily="34" charset="0"/>
                        </a:rPr>
                        <a:t>1.24</a:t>
                      </a:r>
                      <a:endParaRPr lang="en-US" sz="1300" b="1"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1" u="none" strike="noStrike" dirty="0">
                          <a:effectLst/>
                          <a:latin typeface="Calibri" panose="020F0502020204030204" pitchFamily="34" charset="0"/>
                          <a:cs typeface="Calibri" panose="020F0502020204030204" pitchFamily="34" charset="0"/>
                        </a:rPr>
                        <a:t>52.48%</a:t>
                      </a:r>
                      <a:endParaRPr lang="en-US" sz="1300" b="1"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1" i="0" u="none" strike="noStrike" dirty="0">
                          <a:solidFill>
                            <a:srgbClr val="000000"/>
                          </a:solidFill>
                          <a:effectLst/>
                          <a:latin typeface="Calibri" panose="020F0502020204030204" pitchFamily="34" charset="0"/>
                          <a:cs typeface="Calibri" panose="020F0502020204030204" pitchFamily="34" charset="0"/>
                        </a:rPr>
                        <a:t>81.38%</a:t>
                      </a:r>
                    </a:p>
                  </a:txBody>
                  <a:tcPr marL="9525" marR="9525" marT="9525" marB="0" anchor="b"/>
                </a:tc>
                <a:extLst>
                  <a:ext uri="{0D108BD9-81ED-4DB2-BD59-A6C34878D82A}">
                    <a16:rowId xmlns:a16="http://schemas.microsoft.com/office/drawing/2014/main" val="3235693561"/>
                  </a:ext>
                </a:extLst>
              </a:tr>
              <a:tr h="203200">
                <a:tc>
                  <a:txBody>
                    <a:bodyPr/>
                    <a:lstStyle/>
                    <a:p>
                      <a:pPr algn="l" fontAlgn="b"/>
                      <a:r>
                        <a:rPr lang="en-US" sz="1300" u="none" strike="noStrike" dirty="0" err="1">
                          <a:effectLst/>
                          <a:latin typeface="Calibri" panose="020F0502020204030204" pitchFamily="34" charset="0"/>
                          <a:cs typeface="Calibri" panose="020F0502020204030204" pitchFamily="34" charset="0"/>
                        </a:rPr>
                        <a:t>Obalon</a:t>
                      </a:r>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l" fontAlgn="b"/>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u="none" strike="noStrike" dirty="0">
                          <a:effectLst/>
                          <a:latin typeface="Calibri" panose="020F0502020204030204" pitchFamily="34" charset="0"/>
                          <a:cs typeface="Calibri" panose="020F0502020204030204" pitchFamily="34" charset="0"/>
                        </a:rPr>
                        <a:t>- 31.96%</a:t>
                      </a:r>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0" i="0" u="none" strike="noStrike" dirty="0">
                          <a:solidFill>
                            <a:srgbClr val="000000"/>
                          </a:solidFill>
                          <a:effectLst/>
                          <a:latin typeface="Calibri" panose="020F0502020204030204" pitchFamily="34" charset="0"/>
                          <a:cs typeface="Calibri" panose="020F0502020204030204" pitchFamily="34" charset="0"/>
                        </a:rPr>
                        <a:t>16.69%</a:t>
                      </a:r>
                    </a:p>
                  </a:txBody>
                  <a:tcPr marL="9525" marR="9525" marT="9525" marB="0" anchor="b"/>
                </a:tc>
                <a:extLst>
                  <a:ext uri="{0D108BD9-81ED-4DB2-BD59-A6C34878D82A}">
                    <a16:rowId xmlns:a16="http://schemas.microsoft.com/office/drawing/2014/main" val="430765178"/>
                  </a:ext>
                </a:extLst>
              </a:tr>
              <a:tr h="203200">
                <a:tc>
                  <a:txBody>
                    <a:bodyPr/>
                    <a:lstStyle/>
                    <a:p>
                      <a:pPr algn="l" fontAlgn="b"/>
                      <a:r>
                        <a:rPr lang="en-US" sz="1300" u="none" strike="noStrike">
                          <a:effectLst/>
                          <a:latin typeface="Calibri" panose="020F0502020204030204" pitchFamily="34" charset="0"/>
                          <a:cs typeface="Calibri" panose="020F0502020204030204" pitchFamily="34" charset="0"/>
                        </a:rPr>
                        <a:t>Jaguar</a:t>
                      </a:r>
                      <a:endParaRPr lang="en-US" sz="13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u="none" strike="noStrike">
                          <a:effectLst/>
                          <a:latin typeface="Calibri" panose="020F0502020204030204" pitchFamily="34" charset="0"/>
                          <a:cs typeface="Calibri" panose="020F0502020204030204" pitchFamily="34" charset="0"/>
                        </a:rPr>
                        <a:t>3.99</a:t>
                      </a:r>
                      <a:endParaRPr lang="en-US" sz="13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u="none" strike="noStrike" dirty="0">
                          <a:effectLst/>
                          <a:latin typeface="Calibri" panose="020F0502020204030204" pitchFamily="34" charset="0"/>
                          <a:cs typeface="Calibri" panose="020F0502020204030204" pitchFamily="34" charset="0"/>
                        </a:rPr>
                        <a:t>3.38%</a:t>
                      </a:r>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0" i="0" u="none" strike="noStrike" dirty="0">
                          <a:solidFill>
                            <a:srgbClr val="000000"/>
                          </a:solidFill>
                          <a:effectLst/>
                          <a:latin typeface="Calibri" panose="020F0502020204030204" pitchFamily="34" charset="0"/>
                          <a:cs typeface="Calibri" panose="020F0502020204030204" pitchFamily="34" charset="0"/>
                        </a:rPr>
                        <a:t>-63.81%</a:t>
                      </a:r>
                    </a:p>
                  </a:txBody>
                  <a:tcPr marL="9525" marR="9525" marT="9525" marB="0" anchor="b"/>
                </a:tc>
                <a:extLst>
                  <a:ext uri="{0D108BD9-81ED-4DB2-BD59-A6C34878D82A}">
                    <a16:rowId xmlns:a16="http://schemas.microsoft.com/office/drawing/2014/main" val="2424931566"/>
                  </a:ext>
                </a:extLst>
              </a:tr>
              <a:tr h="203200">
                <a:tc>
                  <a:txBody>
                    <a:bodyPr/>
                    <a:lstStyle/>
                    <a:p>
                      <a:pPr algn="l" fontAlgn="b"/>
                      <a:r>
                        <a:rPr lang="en-US" sz="1300" u="none" strike="noStrike" dirty="0" err="1">
                          <a:effectLst/>
                          <a:latin typeface="Calibri" panose="020F0502020204030204" pitchFamily="34" charset="0"/>
                          <a:cs typeface="Calibri" panose="020F0502020204030204" pitchFamily="34" charset="0"/>
                        </a:rPr>
                        <a:t>Midatech</a:t>
                      </a:r>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u="none" strike="noStrike">
                          <a:effectLst/>
                          <a:latin typeface="Calibri" panose="020F0502020204030204" pitchFamily="34" charset="0"/>
                          <a:cs typeface="Calibri" panose="020F0502020204030204" pitchFamily="34" charset="0"/>
                        </a:rPr>
                        <a:t>4.6</a:t>
                      </a:r>
                      <a:endParaRPr lang="en-US" sz="1300" b="0" i="0" u="none" strike="noStrike">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u="none" strike="noStrike" dirty="0">
                          <a:effectLst/>
                          <a:latin typeface="Calibri" panose="020F0502020204030204" pitchFamily="34" charset="0"/>
                          <a:cs typeface="Calibri" panose="020F0502020204030204" pitchFamily="34" charset="0"/>
                        </a:rPr>
                        <a:t>4.58%</a:t>
                      </a:r>
                      <a:endParaRPr lang="en-US" sz="13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r" fontAlgn="b"/>
                      <a:r>
                        <a:rPr lang="en-US" sz="1300" b="0" i="0" u="none" strike="noStrike" dirty="0">
                          <a:solidFill>
                            <a:srgbClr val="000000"/>
                          </a:solidFill>
                          <a:effectLst/>
                          <a:latin typeface="Calibri" panose="020F0502020204030204" pitchFamily="34" charset="0"/>
                          <a:cs typeface="Calibri" panose="020F0502020204030204" pitchFamily="34" charset="0"/>
                        </a:rPr>
                        <a:t>-346.66%</a:t>
                      </a:r>
                    </a:p>
                  </a:txBody>
                  <a:tcPr marL="9525" marR="9525" marT="9525" marB="0" anchor="b"/>
                </a:tc>
                <a:extLst>
                  <a:ext uri="{0D108BD9-81ED-4DB2-BD59-A6C34878D82A}">
                    <a16:rowId xmlns:a16="http://schemas.microsoft.com/office/drawing/2014/main" val="3836620056"/>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24"/>
          <p:cNvPicPr preferRelativeResize="0"/>
          <p:nvPr/>
        </p:nvPicPr>
        <p:blipFill rotWithShape="1">
          <a:blip r:embed="rId3">
            <a:alphaModFix/>
          </a:blip>
          <a:srcRect/>
          <a:stretch/>
        </p:blipFill>
        <p:spPr>
          <a:xfrm>
            <a:off x="0" y="1946550"/>
            <a:ext cx="9144000" cy="762000"/>
          </a:xfrm>
          <a:prstGeom prst="rect">
            <a:avLst/>
          </a:prstGeom>
          <a:noFill/>
          <a:ln>
            <a:noFill/>
          </a:ln>
        </p:spPr>
      </p:pic>
      <p:pic>
        <p:nvPicPr>
          <p:cNvPr id="162" name="Google Shape;162;p24"/>
          <p:cNvPicPr preferRelativeResize="0"/>
          <p:nvPr/>
        </p:nvPicPr>
        <p:blipFill rotWithShape="1">
          <a:blip r:embed="rId4">
            <a:alphaModFix/>
          </a:blip>
          <a:srcRect/>
          <a:stretch/>
        </p:blipFill>
        <p:spPr>
          <a:xfrm>
            <a:off x="0" y="4526600"/>
            <a:ext cx="9144000" cy="616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9"/>
          <p:cNvSpPr/>
          <p:nvPr/>
        </p:nvSpPr>
        <p:spPr>
          <a:xfrm>
            <a:off x="0" y="4506686"/>
            <a:ext cx="9144000" cy="636525"/>
          </a:xfrm>
          <a:prstGeom prst="rect">
            <a:avLst/>
          </a:prstGeom>
          <a:solidFill>
            <a:srgbClr val="323F4F"/>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6" name="Google Shape;306;p39"/>
          <p:cNvSpPr/>
          <p:nvPr/>
        </p:nvSpPr>
        <p:spPr>
          <a:xfrm>
            <a:off x="0" y="4445315"/>
            <a:ext cx="9144000" cy="61425"/>
          </a:xfrm>
          <a:prstGeom prst="rect">
            <a:avLst/>
          </a:prstGeom>
          <a:solidFill>
            <a:schemeClr val="dk1"/>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7" name="Google Shape;307;p39"/>
          <p:cNvSpPr txBox="1"/>
          <p:nvPr/>
        </p:nvSpPr>
        <p:spPr>
          <a:xfrm>
            <a:off x="272135" y="0"/>
            <a:ext cx="8871975" cy="780525"/>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Catalysts</a:t>
            </a:r>
            <a:endParaRPr sz="3000" dirty="0">
              <a:latin typeface="Calibri" panose="020F0502020204030204" pitchFamily="34" charset="0"/>
              <a:cs typeface="Calibri" panose="020F0502020204030204" pitchFamily="34" charset="0"/>
            </a:endParaRPr>
          </a:p>
        </p:txBody>
      </p:sp>
      <p:cxnSp>
        <p:nvCxnSpPr>
          <p:cNvPr id="308" name="Google Shape;308;p39"/>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310" name="Google Shape;310;p39"/>
          <p:cNvSpPr txBox="1"/>
          <p:nvPr/>
        </p:nvSpPr>
        <p:spPr>
          <a:xfrm>
            <a:off x="272138" y="975825"/>
            <a:ext cx="8363862" cy="3191850"/>
          </a:xfrm>
          <a:prstGeom prst="rect">
            <a:avLst/>
          </a:prstGeom>
          <a:noFill/>
          <a:ln>
            <a:noFill/>
          </a:ln>
        </p:spPr>
        <p:txBody>
          <a:bodyPr spcFirstLastPara="1" wrap="square" lIns="68569" tIns="68569" rIns="68569" bIns="68569" anchor="t" anchorCtr="0">
            <a:noAutofit/>
          </a:bodyPr>
          <a:lstStyle/>
          <a:p>
            <a:pPr marL="57150">
              <a:buSzPts val="2400"/>
            </a:pPr>
            <a:r>
              <a:rPr lang="en-US" dirty="0">
                <a:latin typeface="Calibri"/>
                <a:ea typeface="Calibri"/>
                <a:cs typeface="Calibri"/>
                <a:sym typeface="Calibri"/>
              </a:rPr>
              <a:t>1. Launch of CelleRx without prescription (2020)</a:t>
            </a:r>
          </a:p>
          <a:p>
            <a:pPr marL="400050" lvl="1">
              <a:buSzPts val="2400"/>
            </a:pPr>
            <a:r>
              <a:rPr lang="en-US" dirty="0">
                <a:latin typeface="Calibri"/>
                <a:ea typeface="Calibri"/>
                <a:cs typeface="Calibri"/>
                <a:sym typeface="Calibri"/>
              </a:rPr>
              <a:t>- Expansion into topical industry</a:t>
            </a:r>
          </a:p>
          <a:p>
            <a:pPr marL="400050" lvl="1">
              <a:buSzPts val="2400"/>
            </a:pPr>
            <a:r>
              <a:rPr lang="en-US" dirty="0">
                <a:latin typeface="Calibri"/>
                <a:ea typeface="Calibri"/>
                <a:cs typeface="Calibri"/>
                <a:sym typeface="Calibri"/>
              </a:rPr>
              <a:t>- Broad applicability and competitive proprietary hypochlorite solution (best of 20 similar products tested)</a:t>
            </a:r>
          </a:p>
          <a:p>
            <a:pPr marL="400050" lvl="1">
              <a:buSzPts val="2400"/>
            </a:pPr>
            <a:endParaRPr lang="en-US" dirty="0">
              <a:latin typeface="Calibri"/>
              <a:ea typeface="Calibri"/>
              <a:cs typeface="Calibri"/>
              <a:sym typeface="Calibri"/>
            </a:endParaRPr>
          </a:p>
          <a:p>
            <a:pPr marL="57150">
              <a:buSzPts val="2400"/>
            </a:pPr>
            <a:r>
              <a:rPr lang="en-US" dirty="0">
                <a:latin typeface="Calibri"/>
                <a:ea typeface="Calibri"/>
                <a:cs typeface="Calibri"/>
                <a:sym typeface="Calibri"/>
              </a:rPr>
              <a:t>2. Refocus of business strategy</a:t>
            </a:r>
          </a:p>
          <a:p>
            <a:pPr marL="400050" lvl="1">
              <a:buSzPts val="2400"/>
            </a:pPr>
            <a:r>
              <a:rPr lang="en-US" dirty="0">
                <a:latin typeface="Calibri"/>
                <a:ea typeface="Calibri"/>
                <a:cs typeface="Calibri"/>
                <a:sym typeface="Calibri"/>
              </a:rPr>
              <a:t>- Optimizing sales force efficiency </a:t>
            </a:r>
          </a:p>
          <a:p>
            <a:pPr marL="400050" lvl="1">
              <a:buSzPts val="2400"/>
            </a:pPr>
            <a:r>
              <a:rPr lang="en-US" dirty="0">
                <a:latin typeface="Calibri"/>
                <a:ea typeface="Calibri"/>
                <a:cs typeface="Calibri"/>
                <a:sym typeface="Calibri"/>
              </a:rPr>
              <a:t>- Recent launch of Amazon direct sales (June 2019)</a:t>
            </a:r>
          </a:p>
          <a:p>
            <a:pPr marL="400050" lvl="1">
              <a:buSzPts val="2400"/>
            </a:pPr>
            <a:endParaRPr lang="en-US" dirty="0">
              <a:latin typeface="Calibri"/>
              <a:ea typeface="Calibri"/>
              <a:cs typeface="Calibri"/>
              <a:sym typeface="Calibri"/>
            </a:endParaRPr>
          </a:p>
          <a:p>
            <a:pPr marL="57150">
              <a:buSzPts val="2400"/>
            </a:pPr>
            <a:r>
              <a:rPr lang="en-US" dirty="0">
                <a:latin typeface="Calibri"/>
                <a:ea typeface="Calibri"/>
                <a:cs typeface="Calibri"/>
                <a:sym typeface="Calibri"/>
              </a:rPr>
              <a:t>3. Seeking additional sources of revenue</a:t>
            </a:r>
          </a:p>
          <a:p>
            <a:pPr marL="400050" lvl="1">
              <a:buSzPts val="2400"/>
            </a:pPr>
            <a:r>
              <a:rPr lang="en-US" dirty="0">
                <a:latin typeface="Calibri"/>
                <a:ea typeface="Calibri"/>
                <a:cs typeface="Calibri"/>
                <a:sym typeface="Calibri"/>
              </a:rPr>
              <a:t>- Monetizing non-core assets</a:t>
            </a:r>
          </a:p>
          <a:p>
            <a:pPr marL="400050" lvl="1">
              <a:buSzPts val="2400"/>
            </a:pPr>
            <a:r>
              <a:rPr lang="en-US" dirty="0">
                <a:latin typeface="Calibri"/>
                <a:ea typeface="Calibri"/>
                <a:cs typeface="Calibri"/>
                <a:sym typeface="Calibri"/>
              </a:rPr>
              <a:t>- E.g. urology, dermatology, and wound care (Aganocide products)</a:t>
            </a:r>
          </a:p>
          <a:p>
            <a:pPr marL="400050" lvl="1">
              <a:buSzPts val="2400"/>
            </a:pPr>
            <a:endParaRPr lang="en-US" dirty="0">
              <a:latin typeface="Calibri"/>
              <a:ea typeface="Calibri"/>
              <a:cs typeface="Calibri"/>
              <a:sym typeface="Calibri"/>
            </a:endParaRPr>
          </a:p>
          <a:p>
            <a:pPr marL="400050" lvl="1">
              <a:buSzPts val="2400"/>
            </a:pPr>
            <a:endParaRPr dirty="0">
              <a:latin typeface="Calibri"/>
              <a:ea typeface="Calibri"/>
              <a:cs typeface="Calibri"/>
              <a:sym typeface="Calibri"/>
            </a:endParaRPr>
          </a:p>
          <a:p>
            <a:pPr marL="342900"/>
            <a:endParaRPr b="1" dirty="0">
              <a:latin typeface="Calibri"/>
              <a:ea typeface="Calibri"/>
              <a:cs typeface="Calibri"/>
              <a:sym typeface="Calibri"/>
            </a:endParaRPr>
          </a:p>
          <a:p>
            <a:endParaRPr b="1" dirty="0">
              <a:latin typeface="Calibri"/>
              <a:ea typeface="Calibri"/>
              <a:cs typeface="Calibri"/>
              <a:sym typeface="Calibri"/>
            </a:endParaRPr>
          </a:p>
        </p:txBody>
      </p:sp>
    </p:spTree>
    <p:extLst>
      <p:ext uri="{BB962C8B-B14F-4D97-AF65-F5344CB8AC3E}">
        <p14:creationId xmlns:p14="http://schemas.microsoft.com/office/powerpoint/2010/main" val="385596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1"/>
          <p:cNvSpPr/>
          <p:nvPr/>
        </p:nvSpPr>
        <p:spPr>
          <a:xfrm>
            <a:off x="0" y="4506686"/>
            <a:ext cx="9144000" cy="636750"/>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328" name="Google Shape;328;p41"/>
          <p:cNvSpPr/>
          <p:nvPr/>
        </p:nvSpPr>
        <p:spPr>
          <a:xfrm>
            <a:off x="0" y="4445315"/>
            <a:ext cx="9144000" cy="61425"/>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329" name="Google Shape;329;p41"/>
          <p:cNvSpPr txBox="1"/>
          <p:nvPr/>
        </p:nvSpPr>
        <p:spPr>
          <a:xfrm>
            <a:off x="272135" y="0"/>
            <a:ext cx="8871975" cy="780750"/>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solidFill>
                  <a:schemeClr val="dk1"/>
                </a:solidFill>
                <a:latin typeface="Calibri" panose="020F0502020204030204" pitchFamily="34" charset="0"/>
                <a:cs typeface="Calibri" panose="020F0502020204030204" pitchFamily="34" charset="0"/>
              </a:rPr>
              <a:t>Risks</a:t>
            </a:r>
            <a:endParaRPr sz="3000" dirty="0">
              <a:latin typeface="Calibri" panose="020F0502020204030204" pitchFamily="34" charset="0"/>
              <a:cs typeface="Calibri" panose="020F0502020204030204" pitchFamily="34" charset="0"/>
            </a:endParaRPr>
          </a:p>
        </p:txBody>
      </p:sp>
      <p:cxnSp>
        <p:nvCxnSpPr>
          <p:cNvPr id="330" name="Google Shape;330;p41"/>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331" name="Google Shape;331;p41"/>
          <p:cNvSpPr txBox="1"/>
          <p:nvPr/>
        </p:nvSpPr>
        <p:spPr>
          <a:xfrm>
            <a:off x="272135" y="876881"/>
            <a:ext cx="8272350" cy="3166200"/>
          </a:xfrm>
          <a:prstGeom prst="rect">
            <a:avLst/>
          </a:prstGeom>
          <a:noFill/>
          <a:ln>
            <a:noFill/>
          </a:ln>
        </p:spPr>
        <p:txBody>
          <a:bodyPr spcFirstLastPara="1" wrap="square" lIns="68569" tIns="34275" rIns="68569" bIns="34275" anchor="t" anchorCtr="0">
            <a:noAutofit/>
          </a:bodyPr>
          <a:lstStyle/>
          <a:p>
            <a:pPr marL="376237" indent="-285750">
              <a:lnSpc>
                <a:spcPct val="115000"/>
              </a:lnSpc>
              <a:spcBef>
                <a:spcPts val="900"/>
              </a:spcBef>
              <a:buClr>
                <a:schemeClr val="dk1"/>
              </a:buClr>
              <a:buSzPts val="1700"/>
              <a:buFont typeface="Wingdings" pitchFamily="2" charset="2"/>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Revenues depend on continued legal approval for Avenova. </a:t>
            </a:r>
            <a:r>
              <a:rPr lang="en-US" sz="1300" dirty="0">
                <a:solidFill>
                  <a:schemeClr val="tx1"/>
                </a:solidFill>
                <a:latin typeface="Calibri" panose="020F0502020204030204" pitchFamily="34" charset="0"/>
                <a:cs typeface="Calibri" panose="020F0502020204030204" pitchFamily="34" charset="0"/>
              </a:rPr>
              <a:t>“Cannot guarantee that the FDA will continue to allow us to market and sell Avenova as a cleared medical device”</a:t>
            </a:r>
          </a:p>
          <a:p>
            <a:pPr marL="376237" indent="-285750">
              <a:lnSpc>
                <a:spcPct val="115000"/>
              </a:lnSpc>
              <a:spcBef>
                <a:spcPts val="900"/>
              </a:spcBef>
              <a:buClr>
                <a:schemeClr val="dk1"/>
              </a:buClr>
              <a:buSzPts val="1700"/>
              <a:buFont typeface="Wingdings" pitchFamily="2" charset="2"/>
              <a:buChar char="§"/>
            </a:pPr>
            <a:r>
              <a:rPr lang="en-US" sz="1300" dirty="0">
                <a:solidFill>
                  <a:schemeClr val="tx1"/>
                </a:solidFill>
                <a:latin typeface="Calibri" panose="020F0502020204030204" pitchFamily="34" charset="0"/>
                <a:cs typeface="Calibri" panose="020F0502020204030204" pitchFamily="34" charset="0"/>
              </a:rPr>
              <a:t>Uncertainty regarding IP protection and sustaining competitive advantage in international markets (e.g. China) </a:t>
            </a:r>
          </a:p>
          <a:p>
            <a:pPr marL="376237" indent="-285750">
              <a:lnSpc>
                <a:spcPct val="115000"/>
              </a:lnSpc>
              <a:spcBef>
                <a:spcPts val="900"/>
              </a:spcBef>
              <a:buClr>
                <a:schemeClr val="dk1"/>
              </a:buClr>
              <a:buSzPts val="1700"/>
              <a:buFont typeface="Wingdings" pitchFamily="2" charset="2"/>
              <a:buChar char="§"/>
            </a:pPr>
            <a:r>
              <a:rPr lang="en-US" sz="1300" dirty="0">
                <a:solidFill>
                  <a:schemeClr val="tx1"/>
                </a:solidFill>
                <a:latin typeface="Calibri" panose="020F0502020204030204" pitchFamily="34" charset="0"/>
                <a:cs typeface="Calibri" panose="020F0502020204030204" pitchFamily="34" charset="0"/>
              </a:rPr>
              <a:t>Reliant on certain pharmaceutical wholesalers to distribute Avenova (Amazon addresses this risk)</a:t>
            </a:r>
          </a:p>
          <a:p>
            <a:pPr marL="376237" indent="-285750">
              <a:lnSpc>
                <a:spcPct val="115000"/>
              </a:lnSpc>
              <a:spcBef>
                <a:spcPts val="900"/>
              </a:spcBef>
              <a:buClr>
                <a:schemeClr val="dk1"/>
              </a:buClr>
              <a:buSzPts val="1700"/>
              <a:buFont typeface="Wingdings" pitchFamily="2" charset="2"/>
              <a:buChar char="§"/>
            </a:pPr>
            <a:r>
              <a:rPr lang="en-US" sz="1300" dirty="0">
                <a:latin typeface="Calibri" panose="020F0502020204030204" pitchFamily="34" charset="0"/>
                <a:cs typeface="Calibri" panose="020F0502020204030204" pitchFamily="34" charset="0"/>
              </a:rPr>
              <a:t>It may be difficult to forecast accurately our key operating and performance metrics because of our limited operating history (true for many micro-cap companies) </a:t>
            </a:r>
          </a:p>
          <a:p>
            <a:pPr marL="376237" indent="-285750">
              <a:lnSpc>
                <a:spcPct val="115000"/>
              </a:lnSpc>
              <a:spcBef>
                <a:spcPts val="900"/>
              </a:spcBef>
              <a:buClr>
                <a:schemeClr val="dk1"/>
              </a:buClr>
              <a:buSzPts val="1700"/>
              <a:buFont typeface="Wingdings" pitchFamily="2" charset="2"/>
              <a:buChar char="§"/>
            </a:pPr>
            <a:r>
              <a:rPr lang="en-US" sz="1300" dirty="0">
                <a:latin typeface="Calibri" panose="020F0502020204030204" pitchFamily="34" charset="0"/>
                <a:cs typeface="Calibri" panose="020F0502020204030204" pitchFamily="34" charset="0"/>
              </a:rPr>
              <a:t>May be subject to liability claims if products cause adverse reactions in patients (true for every drug producer)</a:t>
            </a:r>
          </a:p>
          <a:p>
            <a:pPr marL="376237" indent="-285750">
              <a:lnSpc>
                <a:spcPct val="115000"/>
              </a:lnSpc>
              <a:spcBef>
                <a:spcPts val="900"/>
              </a:spcBef>
              <a:buClr>
                <a:schemeClr val="dk1"/>
              </a:buClr>
              <a:buSzPts val="1700"/>
              <a:buFont typeface="Wingdings" pitchFamily="2" charset="2"/>
              <a:buChar char="§"/>
            </a:pPr>
            <a:endParaRPr lang="en-US" sz="1300" dirty="0">
              <a:solidFill>
                <a:schemeClr val="dk1"/>
              </a:solidFill>
              <a:latin typeface="Calibri" panose="020F0502020204030204" pitchFamily="34" charset="0"/>
              <a:ea typeface="Calibri"/>
              <a:cs typeface="Calibri" panose="020F0502020204030204" pitchFamily="34" charset="0"/>
              <a:sym typeface="Calibri"/>
            </a:endParaRPr>
          </a:p>
          <a:p>
            <a:pPr marL="376237" indent="-285750">
              <a:lnSpc>
                <a:spcPct val="115000"/>
              </a:lnSpc>
              <a:spcBef>
                <a:spcPts val="900"/>
              </a:spcBef>
              <a:buClr>
                <a:schemeClr val="dk1"/>
              </a:buClr>
              <a:buSzPts val="1700"/>
              <a:buFont typeface="Wingdings" pitchFamily="2" charset="2"/>
              <a:buChar char="§"/>
            </a:pPr>
            <a:endParaRPr lang="en-US" sz="1300" dirty="0">
              <a:solidFill>
                <a:schemeClr val="tx1"/>
              </a:solidFill>
              <a:latin typeface="Calibri" panose="020F0502020204030204" pitchFamily="34" charset="0"/>
              <a:cs typeface="Calibri" panose="020F0502020204030204" pitchFamily="34" charset="0"/>
            </a:endParaRPr>
          </a:p>
          <a:p>
            <a:pPr marL="376237" indent="-285750">
              <a:lnSpc>
                <a:spcPct val="115000"/>
              </a:lnSpc>
              <a:spcBef>
                <a:spcPts val="900"/>
              </a:spcBef>
              <a:buClr>
                <a:schemeClr val="dk1"/>
              </a:buClr>
              <a:buSzPts val="1700"/>
              <a:buFont typeface="Wingdings" pitchFamily="2" charset="2"/>
              <a:buChar char="§"/>
            </a:pPr>
            <a:endParaRPr lang="en-US" sz="1300" dirty="0">
              <a:solidFill>
                <a:schemeClr val="tx1"/>
              </a:solidFill>
              <a:latin typeface="Calibri" panose="020F0502020204030204" pitchFamily="34" charset="0"/>
              <a:cs typeface="Calibri" panose="020F0502020204030204" pitchFamily="34" charset="0"/>
            </a:endParaRPr>
          </a:p>
          <a:p>
            <a:pPr marL="376237" indent="-285750">
              <a:lnSpc>
                <a:spcPct val="115000"/>
              </a:lnSpc>
              <a:spcBef>
                <a:spcPts val="900"/>
              </a:spcBef>
              <a:buClr>
                <a:schemeClr val="dk1"/>
              </a:buClr>
              <a:buSzPts val="1700"/>
              <a:buFont typeface="Wingdings" pitchFamily="2" charset="2"/>
              <a:buChar char="§"/>
            </a:pPr>
            <a:endParaRPr lang="en-US" sz="1300" dirty="0">
              <a:solidFill>
                <a:schemeClr val="tx1"/>
              </a:solidFill>
              <a:latin typeface="Calibri" panose="020F0502020204030204" pitchFamily="34" charset="0"/>
              <a:cs typeface="Calibri" panose="020F0502020204030204" pitchFamily="34" charset="0"/>
            </a:endParaRPr>
          </a:p>
          <a:p>
            <a:pPr marL="376237" indent="-285750">
              <a:lnSpc>
                <a:spcPct val="115000"/>
              </a:lnSpc>
              <a:spcBef>
                <a:spcPts val="900"/>
              </a:spcBef>
              <a:buClr>
                <a:schemeClr val="dk1"/>
              </a:buClr>
              <a:buSzPts val="1700"/>
              <a:buFont typeface="Wingdings" pitchFamily="2" charset="2"/>
              <a:buChar char="§"/>
            </a:pPr>
            <a:endParaRPr lang="en-US" sz="1300" dirty="0">
              <a:solidFill>
                <a:schemeClr val="tx1"/>
              </a:solidFill>
              <a:latin typeface="Calibri" panose="020F0502020204030204" pitchFamily="34" charset="0"/>
              <a:cs typeface="Calibri" panose="020F0502020204030204" pitchFamily="34" charset="0"/>
            </a:endParaRPr>
          </a:p>
          <a:p>
            <a:pPr marL="285750" indent="-285750" algn="just">
              <a:lnSpc>
                <a:spcPct val="115000"/>
              </a:lnSpc>
              <a:buFont typeface="Wingdings" pitchFamily="2" charset="2"/>
              <a:buChar char="§"/>
            </a:pPr>
            <a:endParaRPr sz="1300" dirty="0">
              <a:solidFill>
                <a:schemeClr val="tx1"/>
              </a:solidFill>
              <a:latin typeface="Calibri" panose="020F0502020204030204" pitchFamily="34" charset="0"/>
              <a:ea typeface="Calibri"/>
              <a:cs typeface="Calibri" panose="020F0502020204030204" pitchFamily="34" charset="0"/>
              <a:sym typeface="Calibri"/>
            </a:endParaRPr>
          </a:p>
        </p:txBody>
      </p:sp>
    </p:spTree>
    <p:extLst>
      <p:ext uri="{BB962C8B-B14F-4D97-AF65-F5344CB8AC3E}">
        <p14:creationId xmlns:p14="http://schemas.microsoft.com/office/powerpoint/2010/main" val="1768247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9"/>
          <p:cNvSpPr/>
          <p:nvPr/>
        </p:nvSpPr>
        <p:spPr>
          <a:xfrm>
            <a:off x="0" y="4506686"/>
            <a:ext cx="9144000" cy="636525"/>
          </a:xfrm>
          <a:prstGeom prst="rect">
            <a:avLst/>
          </a:prstGeom>
          <a:solidFill>
            <a:srgbClr val="323F4F"/>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6" name="Google Shape;306;p39"/>
          <p:cNvSpPr/>
          <p:nvPr/>
        </p:nvSpPr>
        <p:spPr>
          <a:xfrm>
            <a:off x="0" y="4445315"/>
            <a:ext cx="9144000" cy="61425"/>
          </a:xfrm>
          <a:prstGeom prst="rect">
            <a:avLst/>
          </a:prstGeom>
          <a:solidFill>
            <a:schemeClr val="dk1"/>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7" name="Google Shape;307;p39"/>
          <p:cNvSpPr txBox="1"/>
          <p:nvPr/>
        </p:nvSpPr>
        <p:spPr>
          <a:xfrm>
            <a:off x="272135" y="0"/>
            <a:ext cx="8871975" cy="780525"/>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Conclusion</a:t>
            </a:r>
            <a:endParaRPr sz="3000" dirty="0">
              <a:latin typeface="Calibri" panose="020F0502020204030204" pitchFamily="34" charset="0"/>
              <a:cs typeface="Calibri" panose="020F0502020204030204" pitchFamily="34" charset="0"/>
            </a:endParaRPr>
          </a:p>
        </p:txBody>
      </p:sp>
      <p:cxnSp>
        <p:nvCxnSpPr>
          <p:cNvPr id="308" name="Google Shape;308;p39"/>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310" name="Google Shape;310;p39"/>
          <p:cNvSpPr txBox="1"/>
          <p:nvPr/>
        </p:nvSpPr>
        <p:spPr>
          <a:xfrm>
            <a:off x="272135" y="862485"/>
            <a:ext cx="8363862" cy="3191850"/>
          </a:xfrm>
          <a:prstGeom prst="rect">
            <a:avLst/>
          </a:prstGeom>
          <a:noFill/>
          <a:ln>
            <a:noFill/>
          </a:ln>
        </p:spPr>
        <p:txBody>
          <a:bodyPr spcFirstLastPara="1" wrap="square" lIns="68569" tIns="68569" rIns="68569" bIns="68569" anchor="t" anchorCtr="0">
            <a:noAutofit/>
          </a:bodyPr>
          <a:lstStyle/>
          <a:p>
            <a:pPr marL="285750" indent="-285750">
              <a:buFont typeface="Wingdings" pitchFamily="2" charset="2"/>
              <a:buChar char="§"/>
            </a:pPr>
            <a:r>
              <a:rPr lang="en-US" dirty="0">
                <a:latin typeface="Calibri" panose="020F0502020204030204" pitchFamily="34" charset="0"/>
                <a:cs typeface="Calibri" panose="020F0502020204030204" pitchFamily="34" charset="0"/>
              </a:rPr>
              <a:t>CVP Investment Strategy: “Invest our own capital…across a variety of industry sectors and to provide funding at a pace that meets the portfolio company’s </a:t>
            </a:r>
            <a:r>
              <a:rPr lang="en-US" b="1" dirty="0">
                <a:latin typeface="Calibri" panose="020F0502020204030204" pitchFamily="34" charset="0"/>
                <a:cs typeface="Calibri" panose="020F0502020204030204" pitchFamily="34" charset="0"/>
              </a:rPr>
              <a:t>near-term and long-term</a:t>
            </a:r>
            <a:r>
              <a:rPr lang="en-US" dirty="0">
                <a:latin typeface="Calibri" panose="020F0502020204030204" pitchFamily="34" charset="0"/>
                <a:cs typeface="Calibri" panose="020F0502020204030204" pitchFamily="34" charset="0"/>
              </a:rPr>
              <a:t> liquidity needs.”</a:t>
            </a:r>
          </a:p>
          <a:p>
            <a:endParaRPr lang="en-US" dirty="0">
              <a:latin typeface="Calibri" panose="020F0502020204030204" pitchFamily="34" charset="0"/>
              <a:cs typeface="Calibri" panose="020F0502020204030204" pitchFamily="34" charset="0"/>
            </a:endParaRPr>
          </a:p>
          <a:p>
            <a:r>
              <a:rPr lang="en-US" u="sng" dirty="0">
                <a:latin typeface="Calibri" panose="020F0502020204030204" pitchFamily="34" charset="0"/>
                <a:cs typeface="Calibri" panose="020F0502020204030204" pitchFamily="34" charset="0"/>
              </a:rPr>
              <a:t>Near-term</a:t>
            </a:r>
          </a:p>
          <a:p>
            <a:pPr marL="285750" lvl="5" indent="-285750">
              <a:buFont typeface="Wingdings" pitchFamily="2" charset="2"/>
              <a:buChar char="§"/>
            </a:pPr>
            <a:r>
              <a:rPr lang="en-US" dirty="0">
                <a:latin typeface="Calibri" panose="020F0502020204030204" pitchFamily="34" charset="0"/>
                <a:cs typeface="Calibri" panose="020F0502020204030204" pitchFamily="34" charset="0"/>
              </a:rPr>
              <a:t>Recent launch of Avenova sales on Amazon</a:t>
            </a:r>
          </a:p>
          <a:p>
            <a:pPr marL="285750" lvl="5" indent="-285750">
              <a:buFont typeface="Wingdings" pitchFamily="2" charset="2"/>
              <a:buChar char="§"/>
            </a:pPr>
            <a:r>
              <a:rPr lang="en-US" dirty="0">
                <a:latin typeface="Calibri" panose="020F0502020204030204" pitchFamily="34" charset="0"/>
                <a:cs typeface="Calibri" panose="020F0502020204030204" pitchFamily="34" charset="0"/>
              </a:rPr>
              <a:t>Cellerex sales into 2020</a:t>
            </a:r>
          </a:p>
          <a:p>
            <a:pPr marL="285750" lvl="5" indent="-285750">
              <a:buFont typeface="Wingdings" pitchFamily="2" charset="2"/>
              <a:buChar char="§"/>
            </a:pPr>
            <a:r>
              <a:rPr lang="en-US" dirty="0">
                <a:latin typeface="Calibri" panose="020F0502020204030204" pitchFamily="34" charset="0"/>
                <a:cs typeface="Calibri" panose="020F0502020204030204" pitchFamily="34" charset="0"/>
              </a:rPr>
              <a:t>Demonstrated ability to acquire and repay debt (and equity) financing</a:t>
            </a:r>
          </a:p>
          <a:p>
            <a:pPr marL="285750" lvl="5" indent="-285750">
              <a:buFont typeface="Wingdings" pitchFamily="2" charset="2"/>
              <a:buChar char="§"/>
            </a:pPr>
            <a:r>
              <a:rPr lang="en-US" dirty="0">
                <a:latin typeface="Calibri" panose="020F0502020204030204" pitchFamily="34" charset="0"/>
                <a:cs typeface="Calibri" panose="020F0502020204030204" pitchFamily="34" charset="0"/>
              </a:rPr>
              <a:t>High CAGR</a:t>
            </a:r>
          </a:p>
          <a:p>
            <a:pPr marL="285750" lvl="5" indent="-285750">
              <a:buFont typeface="Wingdings" pitchFamily="2" charset="2"/>
              <a:buChar char="§"/>
            </a:pPr>
            <a:r>
              <a:rPr lang="en-US" dirty="0">
                <a:latin typeface="Calibri" panose="020F0502020204030204" pitchFamily="34" charset="0"/>
                <a:cs typeface="Calibri" panose="020F0502020204030204" pitchFamily="34" charset="0"/>
              </a:rPr>
              <a:t>Favorable multiple and margins relative to similar companies</a:t>
            </a:r>
          </a:p>
          <a:p>
            <a:pPr lvl="1"/>
            <a:endParaRPr lang="en-US" dirty="0">
              <a:latin typeface="Calibri" panose="020F0502020204030204" pitchFamily="34" charset="0"/>
              <a:cs typeface="Calibri" panose="020F0502020204030204" pitchFamily="34" charset="0"/>
            </a:endParaRPr>
          </a:p>
          <a:p>
            <a:r>
              <a:rPr lang="en-US" u="sng" dirty="0">
                <a:latin typeface="Calibri" panose="020F0502020204030204" pitchFamily="34" charset="0"/>
                <a:cs typeface="Calibri" panose="020F0502020204030204" pitchFamily="34" charset="0"/>
              </a:rPr>
              <a:t>Long-term</a:t>
            </a:r>
          </a:p>
          <a:p>
            <a:pPr marL="285750" lvl="1" indent="-285750">
              <a:buFont typeface="Wingdings" pitchFamily="2" charset="2"/>
              <a:buChar char="§"/>
            </a:pPr>
            <a:r>
              <a:rPr lang="en-US" dirty="0">
                <a:latin typeface="Calibri" panose="020F0502020204030204" pitchFamily="34" charset="0"/>
                <a:cs typeface="Calibri" panose="020F0502020204030204" pitchFamily="34" charset="0"/>
              </a:rPr>
              <a:t>Shift in business strategy and growing competitive advantage</a:t>
            </a:r>
          </a:p>
          <a:p>
            <a:pPr marL="285750" lvl="1" indent="-285750">
              <a:buFont typeface="Wingdings" pitchFamily="2" charset="2"/>
              <a:buChar char="§"/>
            </a:pPr>
            <a:r>
              <a:rPr lang="en-US" dirty="0">
                <a:latin typeface="Calibri" panose="020F0502020204030204" pitchFamily="34" charset="0"/>
                <a:cs typeface="Calibri" panose="020F0502020204030204" pitchFamily="34" charset="0"/>
              </a:rPr>
              <a:t>Aganocide product category and new industries</a:t>
            </a:r>
          </a:p>
          <a:p>
            <a:pPr marL="285750" lvl="1" indent="-285750">
              <a:buFont typeface="Wingdings" pitchFamily="2" charset="2"/>
              <a:buChar char="§"/>
            </a:pPr>
            <a:r>
              <a:rPr lang="en-US" dirty="0">
                <a:latin typeface="Calibri" panose="020F0502020204030204" pitchFamily="34" charset="0"/>
                <a:cs typeface="Calibri" panose="020F0502020204030204" pitchFamily="34" charset="0"/>
              </a:rPr>
              <a:t>Expansion into international markets</a:t>
            </a:r>
          </a:p>
          <a:p>
            <a:pPr marL="285750" lvl="1" indent="-285750">
              <a:buFont typeface="Wingdings" pitchFamily="2" charset="2"/>
              <a:buChar char="§"/>
            </a:pPr>
            <a:r>
              <a:rPr lang="en-US" dirty="0">
                <a:latin typeface="Calibri" panose="020F0502020204030204" pitchFamily="34" charset="0"/>
                <a:cs typeface="Calibri" panose="020F0502020204030204" pitchFamily="34" charset="0"/>
              </a:rPr>
              <a:t>Increased growth facilitated by financing</a:t>
            </a:r>
          </a:p>
          <a:p>
            <a:pPr marL="628650" indent="-285750">
              <a:buFont typeface="Wingdings" pitchFamily="2" charset="2"/>
              <a:buChar char="§"/>
            </a:pPr>
            <a:endParaRPr lang="en-US" b="1" dirty="0">
              <a:latin typeface="Calibri" panose="020F0502020204030204" pitchFamily="34" charset="0"/>
              <a:ea typeface="Calibri"/>
              <a:cs typeface="Calibri" panose="020F0502020204030204" pitchFamily="34" charset="0"/>
              <a:sym typeface="Calibri"/>
            </a:endParaRPr>
          </a:p>
          <a:p>
            <a:pPr marL="285750" indent="-285750">
              <a:buFont typeface="Wingdings" pitchFamily="2" charset="2"/>
              <a:buChar char="§"/>
            </a:pPr>
            <a:endParaRPr b="1" dirty="0">
              <a:latin typeface="Calibri" panose="020F0502020204030204" pitchFamily="34" charset="0"/>
              <a:ea typeface="Calibri"/>
              <a:cs typeface="Calibri" panose="020F0502020204030204" pitchFamily="34" charset="0"/>
              <a:sym typeface="Calibri"/>
            </a:endParaRPr>
          </a:p>
        </p:txBody>
      </p:sp>
    </p:spTree>
    <p:extLst>
      <p:ext uri="{BB962C8B-B14F-4D97-AF65-F5344CB8AC3E}">
        <p14:creationId xmlns:p14="http://schemas.microsoft.com/office/powerpoint/2010/main" val="1592831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p:nvPr/>
        </p:nvSpPr>
        <p:spPr>
          <a:xfrm>
            <a:off x="0" y="4506685"/>
            <a:ext cx="9144000" cy="636815"/>
          </a:xfrm>
          <a:prstGeom prst="rect">
            <a:avLst/>
          </a:prstGeom>
          <a:solidFill>
            <a:srgbClr val="323F4F"/>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71" name="Google Shape;171;p26"/>
          <p:cNvSpPr/>
          <p:nvPr/>
        </p:nvSpPr>
        <p:spPr>
          <a:xfrm>
            <a:off x="0" y="4445315"/>
            <a:ext cx="9144000" cy="61370"/>
          </a:xfrm>
          <a:prstGeom prst="rect">
            <a:avLst/>
          </a:prstGeom>
          <a:solidFill>
            <a:schemeClr val="dk1"/>
          </a:solidFill>
          <a:ln>
            <a:noFill/>
          </a:ln>
        </p:spPr>
        <p:txBody>
          <a:bodyPr spcFirstLastPara="1" wrap="square" lIns="68569" tIns="34275" rIns="68569" bIns="34275" anchor="ctr" anchorCtr="0">
            <a:noAutofit/>
          </a:bodyPr>
          <a:lstStyle/>
          <a:p>
            <a:pPr algn="ctr">
              <a:buSzPts val="1800"/>
            </a:pPr>
            <a:endParaRPr sz="1350">
              <a:solidFill>
                <a:schemeClr val="lt1"/>
              </a:solidFill>
              <a:latin typeface="Calibri"/>
              <a:ea typeface="Calibri"/>
              <a:cs typeface="Calibri"/>
              <a:sym typeface="Calibri"/>
            </a:endParaRPr>
          </a:p>
        </p:txBody>
      </p:sp>
      <p:sp>
        <p:nvSpPr>
          <p:cNvPr id="172" name="Google Shape;172;p26"/>
          <p:cNvSpPr txBox="1"/>
          <p:nvPr/>
        </p:nvSpPr>
        <p:spPr>
          <a:xfrm>
            <a:off x="272135" y="0"/>
            <a:ext cx="8871865" cy="780862"/>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solidFill>
                  <a:schemeClr val="dk1"/>
                </a:solidFill>
                <a:latin typeface="Calibri"/>
                <a:ea typeface="Calibri"/>
                <a:cs typeface="Calibri"/>
                <a:sym typeface="Calibri"/>
              </a:rPr>
              <a:t>Table of Contents</a:t>
            </a:r>
            <a:endParaRPr sz="1050" dirty="0"/>
          </a:p>
        </p:txBody>
      </p:sp>
      <p:cxnSp>
        <p:nvCxnSpPr>
          <p:cNvPr id="173" name="Google Shape;173;p26"/>
          <p:cNvCxnSpPr/>
          <p:nvPr/>
        </p:nvCxnSpPr>
        <p:spPr>
          <a:xfrm rot="10800000" flipH="1">
            <a:off x="0" y="795535"/>
            <a:ext cx="9144000" cy="5579"/>
          </a:xfrm>
          <a:prstGeom prst="straightConnector1">
            <a:avLst/>
          </a:prstGeom>
          <a:noFill/>
          <a:ln w="31750" cap="flat" cmpd="sng">
            <a:solidFill>
              <a:srgbClr val="757070"/>
            </a:solidFill>
            <a:prstDash val="solid"/>
            <a:miter lim="800000"/>
            <a:headEnd type="none" w="sm" len="sm"/>
            <a:tailEnd type="none" w="sm" len="sm"/>
          </a:ln>
        </p:spPr>
      </p:cxnSp>
      <p:sp>
        <p:nvSpPr>
          <p:cNvPr id="174" name="Google Shape;174;p26"/>
          <p:cNvSpPr txBox="1"/>
          <p:nvPr/>
        </p:nvSpPr>
        <p:spPr>
          <a:xfrm>
            <a:off x="272135" y="897434"/>
            <a:ext cx="8609938" cy="3486150"/>
          </a:xfrm>
          <a:prstGeom prst="rect">
            <a:avLst/>
          </a:prstGeom>
          <a:noFill/>
          <a:ln>
            <a:noFill/>
          </a:ln>
        </p:spPr>
        <p:txBody>
          <a:bodyPr spcFirstLastPara="1" wrap="square" lIns="68569" tIns="34275" rIns="68569" bIns="34275" anchor="t" anchorCtr="0">
            <a:noAutofit/>
          </a:bodyPr>
          <a:lstStyle/>
          <a:p>
            <a:pPr marL="385763" indent="-414338">
              <a:lnSpc>
                <a:spcPct val="90000"/>
              </a:lnSpc>
              <a:buClr>
                <a:schemeClr val="dk1"/>
              </a:buClr>
              <a:buSzPts val="3000"/>
              <a:buFont typeface="Calibri"/>
              <a:buAutoNum type="romanUcPeriod"/>
            </a:pPr>
            <a:r>
              <a:rPr lang="en-US" sz="2250" dirty="0">
                <a:solidFill>
                  <a:schemeClr val="dk1"/>
                </a:solidFill>
                <a:latin typeface="Calibri"/>
                <a:ea typeface="Calibri"/>
                <a:cs typeface="Calibri"/>
                <a:sym typeface="Calibri"/>
              </a:rPr>
              <a:t>Introduction &amp; Investment Thesis</a:t>
            </a:r>
            <a:endParaRPr sz="2250" dirty="0">
              <a:latin typeface="Calibri"/>
              <a:ea typeface="Calibri"/>
              <a:cs typeface="Calibri"/>
              <a:sym typeface="Calibri"/>
            </a:endParaRPr>
          </a:p>
          <a:p>
            <a:pPr marL="385763" indent="-414338">
              <a:lnSpc>
                <a:spcPct val="90000"/>
              </a:lnSpc>
              <a:spcBef>
                <a:spcPts val="1199"/>
              </a:spcBef>
              <a:buClr>
                <a:schemeClr val="dk1"/>
              </a:buClr>
              <a:buSzPts val="3000"/>
              <a:buFont typeface="Calibri"/>
              <a:buAutoNum type="romanUcPeriod"/>
            </a:pPr>
            <a:r>
              <a:rPr lang="en-US" sz="2250" dirty="0">
                <a:solidFill>
                  <a:schemeClr val="dk1"/>
                </a:solidFill>
                <a:latin typeface="Calibri"/>
                <a:ea typeface="Calibri"/>
                <a:cs typeface="Calibri"/>
                <a:sym typeface="Calibri"/>
              </a:rPr>
              <a:t>Industry Overview</a:t>
            </a:r>
            <a:endParaRPr sz="2250" dirty="0">
              <a:latin typeface="Calibri"/>
              <a:ea typeface="Calibri"/>
              <a:cs typeface="Calibri"/>
              <a:sym typeface="Calibri"/>
            </a:endParaRPr>
          </a:p>
          <a:p>
            <a:pPr marL="385763" indent="-414338">
              <a:lnSpc>
                <a:spcPct val="90000"/>
              </a:lnSpc>
              <a:spcBef>
                <a:spcPts val="1199"/>
              </a:spcBef>
              <a:buClr>
                <a:schemeClr val="dk1"/>
              </a:buClr>
              <a:buSzPts val="3000"/>
              <a:buFont typeface="Calibri"/>
              <a:buAutoNum type="romanUcPeriod"/>
            </a:pPr>
            <a:r>
              <a:rPr lang="en-US" sz="2250" dirty="0">
                <a:solidFill>
                  <a:schemeClr val="dk1"/>
                </a:solidFill>
                <a:latin typeface="Calibri"/>
                <a:ea typeface="Calibri"/>
                <a:cs typeface="Calibri"/>
                <a:sym typeface="Calibri"/>
              </a:rPr>
              <a:t> Company Overview </a:t>
            </a:r>
          </a:p>
          <a:p>
            <a:pPr marL="385763" indent="-414338">
              <a:lnSpc>
                <a:spcPct val="90000"/>
              </a:lnSpc>
              <a:spcBef>
                <a:spcPts val="1199"/>
              </a:spcBef>
              <a:buClr>
                <a:schemeClr val="dk1"/>
              </a:buClr>
              <a:buSzPts val="3000"/>
              <a:buFont typeface="Calibri"/>
              <a:buAutoNum type="romanUcPeriod"/>
            </a:pPr>
            <a:r>
              <a:rPr lang="en-US" sz="2250" dirty="0">
                <a:solidFill>
                  <a:schemeClr val="dk1"/>
                </a:solidFill>
                <a:latin typeface="Calibri"/>
                <a:ea typeface="Calibri"/>
                <a:cs typeface="Calibri"/>
                <a:sym typeface="Calibri"/>
              </a:rPr>
              <a:t> Debt Analysis</a:t>
            </a:r>
          </a:p>
          <a:p>
            <a:pPr marL="385763" indent="-414338">
              <a:lnSpc>
                <a:spcPct val="90000"/>
              </a:lnSpc>
              <a:spcBef>
                <a:spcPts val="1199"/>
              </a:spcBef>
              <a:buClr>
                <a:schemeClr val="dk1"/>
              </a:buClr>
              <a:buSzPts val="3000"/>
              <a:buFont typeface="Calibri"/>
              <a:buAutoNum type="romanUcPeriod"/>
            </a:pPr>
            <a:r>
              <a:rPr lang="en-US" sz="2250" dirty="0">
                <a:solidFill>
                  <a:schemeClr val="dk1"/>
                </a:solidFill>
                <a:latin typeface="Calibri"/>
                <a:ea typeface="Calibri"/>
                <a:cs typeface="Calibri"/>
                <a:sym typeface="Calibri"/>
              </a:rPr>
              <a:t>Risks and Catalysts</a:t>
            </a:r>
          </a:p>
          <a:p>
            <a:pPr marL="385763" indent="-414338">
              <a:lnSpc>
                <a:spcPct val="90000"/>
              </a:lnSpc>
              <a:spcBef>
                <a:spcPts val="1199"/>
              </a:spcBef>
              <a:buClr>
                <a:schemeClr val="dk1"/>
              </a:buClr>
              <a:buSzPts val="3000"/>
              <a:buFont typeface="Calibri"/>
              <a:buAutoNum type="romanUcPeriod"/>
            </a:pPr>
            <a:r>
              <a:rPr lang="en-US" sz="2250" dirty="0">
                <a:solidFill>
                  <a:schemeClr val="dk1"/>
                </a:solidFill>
                <a:latin typeface="Calibri"/>
                <a:ea typeface="Calibri"/>
                <a:cs typeface="Calibri"/>
                <a:sym typeface="Calibri"/>
              </a:rPr>
              <a:t> Conclusion</a:t>
            </a:r>
            <a:endParaRPr lang="en-US" sz="2250" dirty="0">
              <a:latin typeface="Calibri"/>
              <a:ea typeface="Calibri"/>
              <a:cs typeface="Calibri"/>
              <a:sym typeface="Calibri"/>
            </a:endParaRPr>
          </a:p>
          <a:p>
            <a:pPr>
              <a:lnSpc>
                <a:spcPct val="90000"/>
              </a:lnSpc>
              <a:spcBef>
                <a:spcPts val="1199"/>
              </a:spcBef>
              <a:buClr>
                <a:schemeClr val="dk1"/>
              </a:buClr>
              <a:buSzPts val="3000"/>
            </a:pPr>
            <a:endParaRPr sz="2250" dirty="0">
              <a:solidFill>
                <a:schemeClr val="dk1"/>
              </a:solidFill>
              <a:latin typeface="Calibri"/>
              <a:ea typeface="Calibri"/>
              <a:cs typeface="Calibri"/>
              <a:sym typeface="Calibri"/>
            </a:endParaRPr>
          </a:p>
          <a:p>
            <a:pPr>
              <a:lnSpc>
                <a:spcPct val="90000"/>
              </a:lnSpc>
              <a:spcBef>
                <a:spcPts val="1199"/>
              </a:spcBef>
            </a:pPr>
            <a:endParaRPr sz="225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36410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33"/>
          <p:cNvPicPr preferRelativeResize="0"/>
          <p:nvPr/>
        </p:nvPicPr>
        <p:blipFill rotWithShape="1">
          <a:blip r:embed="rId3">
            <a:alphaModFix/>
          </a:blip>
          <a:srcRect/>
          <a:stretch/>
        </p:blipFill>
        <p:spPr>
          <a:xfrm>
            <a:off x="0" y="1990125"/>
            <a:ext cx="9144000" cy="647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9"/>
          <p:cNvSpPr/>
          <p:nvPr/>
        </p:nvSpPr>
        <p:spPr>
          <a:xfrm>
            <a:off x="0" y="4506686"/>
            <a:ext cx="9144000" cy="636525"/>
          </a:xfrm>
          <a:prstGeom prst="rect">
            <a:avLst/>
          </a:prstGeom>
          <a:solidFill>
            <a:srgbClr val="323F4F"/>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6" name="Google Shape;306;p39"/>
          <p:cNvSpPr/>
          <p:nvPr/>
        </p:nvSpPr>
        <p:spPr>
          <a:xfrm>
            <a:off x="0" y="4445315"/>
            <a:ext cx="9144000" cy="61425"/>
          </a:xfrm>
          <a:prstGeom prst="rect">
            <a:avLst/>
          </a:prstGeom>
          <a:solidFill>
            <a:schemeClr val="dk1"/>
          </a:solidFill>
          <a:ln>
            <a:noFill/>
          </a:ln>
        </p:spPr>
        <p:txBody>
          <a:bodyPr spcFirstLastPara="1" wrap="square" lIns="68569" tIns="34275" rIns="68569" bIns="34275" anchor="ctr" anchorCtr="0">
            <a:noAutofit/>
          </a:bodyPr>
          <a:lstStyle/>
          <a:p>
            <a:pPr algn="ctr">
              <a:buSzPts val="1900"/>
            </a:pPr>
            <a:endParaRPr sz="1425">
              <a:solidFill>
                <a:schemeClr val="lt1"/>
              </a:solidFill>
              <a:latin typeface="Calibri"/>
              <a:ea typeface="Calibri"/>
              <a:cs typeface="Calibri"/>
              <a:sym typeface="Calibri"/>
            </a:endParaRPr>
          </a:p>
        </p:txBody>
      </p:sp>
      <p:sp>
        <p:nvSpPr>
          <p:cNvPr id="307" name="Google Shape;307;p39"/>
          <p:cNvSpPr txBox="1"/>
          <p:nvPr/>
        </p:nvSpPr>
        <p:spPr>
          <a:xfrm>
            <a:off x="272135" y="0"/>
            <a:ext cx="8871975" cy="780525"/>
          </a:xfrm>
          <a:prstGeom prst="rect">
            <a:avLst/>
          </a:prstGeom>
          <a:noFill/>
          <a:ln>
            <a:noFill/>
          </a:ln>
        </p:spPr>
        <p:txBody>
          <a:bodyPr spcFirstLastPara="1" wrap="square" lIns="68569" tIns="34275" rIns="68569" bIns="34275" anchor="b" anchorCtr="0">
            <a:noAutofit/>
          </a:bodyPr>
          <a:lstStyle/>
          <a:p>
            <a:pPr>
              <a:lnSpc>
                <a:spcPct val="90000"/>
              </a:lnSpc>
              <a:buClr>
                <a:schemeClr val="dk1"/>
              </a:buClr>
              <a:buSzPts val="4000"/>
            </a:pPr>
            <a:r>
              <a:rPr lang="en-US" sz="3000" dirty="0">
                <a:latin typeface="Calibri" panose="020F0502020204030204" pitchFamily="34" charset="0"/>
                <a:cs typeface="Calibri" panose="020F0502020204030204" pitchFamily="34" charset="0"/>
              </a:rPr>
              <a:t>Sources</a:t>
            </a:r>
            <a:endParaRPr sz="3000" dirty="0">
              <a:latin typeface="Calibri" panose="020F0502020204030204" pitchFamily="34" charset="0"/>
              <a:cs typeface="Calibri" panose="020F0502020204030204" pitchFamily="34" charset="0"/>
            </a:endParaRPr>
          </a:p>
        </p:txBody>
      </p:sp>
      <p:cxnSp>
        <p:nvCxnSpPr>
          <p:cNvPr id="308" name="Google Shape;308;p39"/>
          <p:cNvCxnSpPr/>
          <p:nvPr/>
        </p:nvCxnSpPr>
        <p:spPr>
          <a:xfrm rot="10800000" flipH="1">
            <a:off x="0" y="795488"/>
            <a:ext cx="9144000" cy="5625"/>
          </a:xfrm>
          <a:prstGeom prst="straightConnector1">
            <a:avLst/>
          </a:prstGeom>
          <a:noFill/>
          <a:ln w="31750" cap="flat" cmpd="sng">
            <a:solidFill>
              <a:srgbClr val="757070"/>
            </a:solidFill>
            <a:prstDash val="solid"/>
            <a:miter lim="800000"/>
            <a:headEnd type="none" w="sm" len="sm"/>
            <a:tailEnd type="none" w="sm" len="sm"/>
          </a:ln>
        </p:spPr>
      </p:cxnSp>
      <p:sp>
        <p:nvSpPr>
          <p:cNvPr id="310" name="Google Shape;310;p39"/>
          <p:cNvSpPr txBox="1"/>
          <p:nvPr/>
        </p:nvSpPr>
        <p:spPr>
          <a:xfrm>
            <a:off x="272135" y="975825"/>
            <a:ext cx="8363862" cy="3191850"/>
          </a:xfrm>
          <a:prstGeom prst="rect">
            <a:avLst/>
          </a:prstGeom>
          <a:noFill/>
          <a:ln>
            <a:noFill/>
          </a:ln>
        </p:spPr>
        <p:txBody>
          <a:bodyPr spcFirstLastPara="1" wrap="square" lIns="68569" tIns="68569" rIns="68569" bIns="68569" anchor="t" anchorCtr="0">
            <a:noAutofit/>
          </a:bodyPr>
          <a:lstStyle/>
          <a:p>
            <a:pPr marL="285750" indent="-285750">
              <a:buFont typeface="Wingdings" pitchFamily="2" charset="2"/>
              <a:buChar char="§"/>
            </a:pPr>
            <a:r>
              <a:rPr lang="en-US" dirty="0">
                <a:hlinkClick r:id="rId3"/>
              </a:rPr>
              <a:t>https://investmentbank.com/pharma-industry-overview/</a:t>
            </a:r>
            <a:endParaRPr lang="en-US" dirty="0"/>
          </a:p>
          <a:p>
            <a:pPr marL="285750" indent="-285750">
              <a:buFont typeface="Wingdings" pitchFamily="2" charset="2"/>
              <a:buChar char="§"/>
            </a:pPr>
            <a:r>
              <a:rPr lang="en-US" dirty="0">
                <a:hlinkClick r:id="rId4"/>
              </a:rPr>
              <a:t>https://finance.yahoo.com/quote/NBY/</a:t>
            </a:r>
            <a:endParaRPr lang="en-US" dirty="0"/>
          </a:p>
          <a:p>
            <a:pPr marL="285750" indent="-285750">
              <a:buFont typeface="Wingdings" pitchFamily="2" charset="2"/>
              <a:buChar char="§"/>
            </a:pPr>
            <a:r>
              <a:rPr lang="en-US" dirty="0">
                <a:hlinkClick r:id="rId5"/>
              </a:rPr>
              <a:t>https://www.sec.gov/Archives/edgar/data/1389545/000143774919006017/nby20181231_10k.htm</a:t>
            </a:r>
            <a:endParaRPr lang="en-US" dirty="0"/>
          </a:p>
          <a:p>
            <a:pPr marL="285750" indent="-285750">
              <a:buFont typeface="Wingdings" pitchFamily="2" charset="2"/>
              <a:buChar char="§"/>
            </a:pPr>
            <a:r>
              <a:rPr lang="en-US" dirty="0">
                <a:hlinkClick r:id="rId6"/>
              </a:rPr>
              <a:t>https://novabay.com/news/press-releases/</a:t>
            </a:r>
            <a:endParaRPr lang="en-US" dirty="0"/>
          </a:p>
          <a:p>
            <a:pPr marL="285750" indent="-285750">
              <a:buFont typeface="Wingdings" pitchFamily="2" charset="2"/>
              <a:buChar char="§"/>
            </a:pPr>
            <a:r>
              <a:rPr lang="en-US" dirty="0">
                <a:hlinkClick r:id="rId7"/>
              </a:rPr>
              <a:t>https://seekingalpha.com/symbol/NBY/peers/comparison</a:t>
            </a:r>
            <a:endParaRPr lang="en-US" dirty="0"/>
          </a:p>
          <a:p>
            <a:endParaRPr lang="en-US" dirty="0"/>
          </a:p>
        </p:txBody>
      </p:sp>
    </p:spTree>
    <p:extLst>
      <p:ext uri="{BB962C8B-B14F-4D97-AF65-F5344CB8AC3E}">
        <p14:creationId xmlns:p14="http://schemas.microsoft.com/office/powerpoint/2010/main" val="16573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a:stretch/>
        </p:blipFill>
        <p:spPr>
          <a:xfrm>
            <a:off x="0" y="1809750"/>
            <a:ext cx="9144000" cy="762000"/>
          </a:xfrm>
          <a:prstGeom prst="rect">
            <a:avLst/>
          </a:prstGeom>
          <a:noFill/>
          <a:ln>
            <a:noFill/>
          </a:ln>
        </p:spPr>
      </p:pic>
      <p:pic>
        <p:nvPicPr>
          <p:cNvPr id="70" name="Google Shape;70;p15"/>
          <p:cNvPicPr preferRelativeResize="0"/>
          <p:nvPr/>
        </p:nvPicPr>
        <p:blipFill rotWithShape="1">
          <a:blip r:embed="rId4">
            <a:alphaModFix/>
          </a:blip>
          <a:srcRect/>
          <a:stretch/>
        </p:blipFill>
        <p:spPr>
          <a:xfrm>
            <a:off x="0" y="4526600"/>
            <a:ext cx="9144000" cy="616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000" dirty="0">
                <a:latin typeface="Calibri" panose="020F0502020204030204" pitchFamily="34" charset="0"/>
                <a:cs typeface="Calibri" panose="020F0502020204030204" pitchFamily="34" charset="0"/>
              </a:rPr>
              <a:t>Investment Recommendation</a:t>
            </a:r>
            <a:endParaRPr sz="3000" dirty="0">
              <a:latin typeface="Calibri" panose="020F0502020204030204" pitchFamily="34" charset="0"/>
              <a:cs typeface="Calibri" panose="020F0502020204030204" pitchFamily="34" charset="0"/>
            </a:endParaRPr>
          </a:p>
        </p:txBody>
      </p:sp>
      <p:sp>
        <p:nvSpPr>
          <p:cNvPr id="77" name="Google Shape;77;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i="1" dirty="0">
                <a:solidFill>
                  <a:srgbClr val="000000"/>
                </a:solidFill>
                <a:latin typeface="Times New Roman"/>
                <a:ea typeface="Times New Roman"/>
                <a:cs typeface="Times New Roman"/>
                <a:sym typeface="Times New Roman"/>
              </a:rPr>
              <a:t>NovaBay Pharmaceuticals, Inc. (NYSE: NBY) presents both a near and long-term growth opportunity given its recent expansion in product sales and platforms, strong financial history, and refocused business </a:t>
            </a:r>
            <a:r>
              <a:rPr lang="en-US" i="1" dirty="0">
                <a:solidFill>
                  <a:srgbClr val="000000"/>
                </a:solidFill>
                <a:latin typeface="Times New Roman"/>
                <a:ea typeface="Times New Roman"/>
                <a:cs typeface="Times New Roman"/>
                <a:sym typeface="Times New Roman"/>
              </a:rPr>
              <a:t>strategy</a:t>
            </a:r>
            <a:r>
              <a:rPr lang="en" i="1" dirty="0">
                <a:solidFill>
                  <a:srgbClr val="000000"/>
                </a:solidFill>
                <a:latin typeface="Times New Roman"/>
                <a:ea typeface="Times New Roman"/>
                <a:cs typeface="Times New Roman"/>
                <a:sym typeface="Times New Roman"/>
              </a:rPr>
              <a:t> that emphasizes operating efficiency and the development of new products </a:t>
            </a:r>
          </a:p>
          <a:p>
            <a:pPr marL="0" lvl="0" indent="0" algn="l" rtl="0">
              <a:lnSpc>
                <a:spcPct val="115000"/>
              </a:lnSpc>
              <a:spcBef>
                <a:spcPts val="0"/>
              </a:spcBef>
              <a:spcAft>
                <a:spcPts val="0"/>
              </a:spcAft>
              <a:buSzPts val="1800"/>
              <a:buNone/>
            </a:pPr>
            <a:endParaRPr lang="en" i="1" dirty="0">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0"/>
              </a:spcAft>
              <a:buSzPts val="1800"/>
              <a:buNone/>
            </a:pPr>
            <a:r>
              <a:rPr lang="en" i="1" dirty="0">
                <a:solidFill>
                  <a:srgbClr val="000000"/>
                </a:solidFill>
                <a:latin typeface="Times New Roman"/>
                <a:ea typeface="Times New Roman"/>
                <a:cs typeface="Times New Roman"/>
                <a:sym typeface="Times New Roman"/>
              </a:rPr>
              <a:t>Recommendation: INVEST </a:t>
            </a:r>
          </a:p>
          <a:p>
            <a:pPr marL="0" lvl="0" indent="0" algn="l" rtl="0">
              <a:lnSpc>
                <a:spcPct val="115000"/>
              </a:lnSpc>
              <a:spcBef>
                <a:spcPts val="0"/>
              </a:spcBef>
              <a:spcAft>
                <a:spcPts val="0"/>
              </a:spcAft>
              <a:buSzPts val="1800"/>
              <a:buNone/>
            </a:pPr>
            <a:r>
              <a:rPr lang="en" i="1" dirty="0">
                <a:solidFill>
                  <a:srgbClr val="000000"/>
                </a:solidFill>
                <a:latin typeface="Times New Roman"/>
                <a:ea typeface="Times New Roman"/>
                <a:cs typeface="Times New Roman"/>
                <a:sym typeface="Times New Roman"/>
              </a:rPr>
              <a:t>Market Cap: $18.973 M </a:t>
            </a:r>
          </a:p>
        </p:txBody>
      </p:sp>
      <p:pic>
        <p:nvPicPr>
          <p:cNvPr id="78" name="Google Shape;78;p16"/>
          <p:cNvPicPr preferRelativeResize="0"/>
          <p:nvPr/>
        </p:nvPicPr>
        <p:blipFill rotWithShape="1">
          <a:blip r:embed="rId3">
            <a:alphaModFix/>
          </a:blip>
          <a:srcRect/>
          <a:stretch/>
        </p:blipFill>
        <p:spPr>
          <a:xfrm>
            <a:off x="0" y="4526600"/>
            <a:ext cx="9144000" cy="616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8"/>
          <p:cNvPicPr preferRelativeResize="0"/>
          <p:nvPr/>
        </p:nvPicPr>
        <p:blipFill rotWithShape="1">
          <a:blip r:embed="rId3">
            <a:alphaModFix/>
          </a:blip>
          <a:srcRect/>
          <a:stretch/>
        </p:blipFill>
        <p:spPr>
          <a:xfrm>
            <a:off x="0" y="1895450"/>
            <a:ext cx="9144000" cy="762000"/>
          </a:xfrm>
          <a:prstGeom prst="rect">
            <a:avLst/>
          </a:prstGeom>
          <a:noFill/>
          <a:ln>
            <a:noFill/>
          </a:ln>
        </p:spPr>
      </p:pic>
      <p:pic>
        <p:nvPicPr>
          <p:cNvPr id="93" name="Google Shape;93;p18"/>
          <p:cNvPicPr preferRelativeResize="0"/>
          <p:nvPr/>
        </p:nvPicPr>
        <p:blipFill rotWithShape="1">
          <a:blip r:embed="rId4">
            <a:alphaModFix/>
          </a:blip>
          <a:srcRect/>
          <a:stretch/>
        </p:blipFill>
        <p:spPr>
          <a:xfrm>
            <a:off x="0" y="4526600"/>
            <a:ext cx="9144000" cy="616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000" dirty="0">
                <a:latin typeface="Calibri" panose="020F0502020204030204" pitchFamily="34" charset="0"/>
                <a:cs typeface="Calibri" panose="020F0502020204030204" pitchFamily="34" charset="0"/>
              </a:rPr>
              <a:t>Industry Overview</a:t>
            </a:r>
            <a:endParaRPr sz="3000" dirty="0">
              <a:latin typeface="Calibri" panose="020F0502020204030204" pitchFamily="34" charset="0"/>
              <a:cs typeface="Calibri" panose="020F0502020204030204" pitchFamily="34" charset="0"/>
            </a:endParaRPr>
          </a:p>
        </p:txBody>
      </p:sp>
      <p:sp>
        <p:nvSpPr>
          <p:cNvPr id="100" name="Google Shape;100;p19"/>
          <p:cNvSpPr txBox="1">
            <a:spLocks noGrp="1"/>
          </p:cNvSpPr>
          <p:nvPr>
            <p:ph type="body" idx="1"/>
          </p:nvPr>
        </p:nvSpPr>
        <p:spPr>
          <a:xfrm>
            <a:off x="311700" y="1152475"/>
            <a:ext cx="4770600" cy="3416400"/>
          </a:xfrm>
          <a:prstGeom prst="rect">
            <a:avLst/>
          </a:prstGeom>
          <a:noFill/>
          <a:ln>
            <a:noFill/>
          </a:ln>
        </p:spPr>
        <p:txBody>
          <a:bodyPr spcFirstLastPara="1" wrap="square" lIns="91425" tIns="91425" rIns="91425" bIns="91425" anchor="t" anchorCtr="0">
            <a:noAutofit/>
          </a:bodyPr>
          <a:lstStyle/>
          <a:p>
            <a:pPr lvl="0" indent="-317500">
              <a:buClr>
                <a:srgbClr val="000000"/>
              </a:buClr>
              <a:buSzPts val="1400"/>
              <a:buFont typeface="Times New Roman"/>
              <a:buChar char="●"/>
            </a:pPr>
            <a:r>
              <a:rPr lang="en" sz="1400" dirty="0">
                <a:solidFill>
                  <a:schemeClr val="tx1"/>
                </a:solidFill>
                <a:latin typeface="Calibri" panose="020F0502020204030204" pitchFamily="34" charset="0"/>
                <a:ea typeface="Times New Roman"/>
                <a:cs typeface="Calibri" panose="020F0502020204030204" pitchFamily="34" charset="0"/>
                <a:sym typeface="Times New Roman"/>
              </a:rPr>
              <a:t>The </a:t>
            </a:r>
            <a:r>
              <a:rPr lang="en-US" sz="1400" dirty="0">
                <a:solidFill>
                  <a:schemeClr val="tx1"/>
                </a:solidFill>
                <a:latin typeface="Calibri" panose="020F0502020204030204" pitchFamily="34" charset="0"/>
                <a:cs typeface="Calibri" panose="020F0502020204030204" pitchFamily="34" charset="0"/>
              </a:rPr>
              <a:t>global market for pharmaceuticals is expected to grow at an annual rate of 4.9% to $1.3 trillion by 2020.</a:t>
            </a:r>
          </a:p>
          <a:p>
            <a:pPr lvl="0" indent="-317500">
              <a:buClr>
                <a:srgbClr val="000000"/>
              </a:buClr>
              <a:buSzPts val="1400"/>
              <a:buFont typeface="Times New Roman"/>
              <a:buChar char="●"/>
            </a:pPr>
            <a:r>
              <a:rPr lang="en-US" sz="1400" dirty="0">
                <a:solidFill>
                  <a:schemeClr val="tx1"/>
                </a:solidFill>
                <a:latin typeface="Calibri" panose="020F0502020204030204" pitchFamily="34" charset="0"/>
                <a:cs typeface="Calibri" panose="020F0502020204030204" pitchFamily="34" charset="0"/>
              </a:rPr>
              <a:t>The U.S pharma market is expected to grow to $320 billion by 2020</a:t>
            </a:r>
          </a:p>
          <a:p>
            <a:pPr lvl="0" indent="-317500">
              <a:buClr>
                <a:srgbClr val="000000"/>
              </a:buClr>
              <a:buSzPts val="1400"/>
              <a:buFont typeface="Times New Roman"/>
              <a:buChar char="●"/>
            </a:pPr>
            <a:r>
              <a:rPr lang="en-US" sz="1400" dirty="0">
                <a:solidFill>
                  <a:schemeClr val="tx1"/>
                </a:solidFill>
                <a:latin typeface="Calibri" panose="020F0502020204030204" pitchFamily="34" charset="0"/>
                <a:cs typeface="Calibri" panose="020F0502020204030204" pitchFamily="34" charset="0"/>
              </a:rPr>
              <a:t>The demand is also due to increases in the incidence of chronic diseases and technological advancement</a:t>
            </a:r>
          </a:p>
          <a:p>
            <a:pPr lvl="0" indent="-317500">
              <a:buClr>
                <a:srgbClr val="000000"/>
              </a:buClr>
              <a:buSzPts val="1400"/>
              <a:buFont typeface="Times New Roman"/>
              <a:buChar char="●"/>
            </a:pPr>
            <a:r>
              <a:rPr lang="en-US" sz="1400" dirty="0">
                <a:solidFill>
                  <a:schemeClr val="tx1"/>
                </a:solidFill>
                <a:latin typeface="Calibri" panose="020F0502020204030204" pitchFamily="34" charset="0"/>
                <a:cs typeface="Calibri" panose="020F0502020204030204" pitchFamily="34" charset="0"/>
              </a:rPr>
              <a:t>Increase in demand for medicines in emerging economies compared to industrialized economies</a:t>
            </a:r>
          </a:p>
          <a:p>
            <a:pPr lvl="0" indent="-317500">
              <a:buClr>
                <a:srgbClr val="000000"/>
              </a:buClr>
              <a:buSzPts val="1400"/>
              <a:buFont typeface="Times New Roman"/>
              <a:buChar char="●"/>
            </a:pPr>
            <a:r>
              <a:rPr lang="en-US" sz="1400" dirty="0">
                <a:solidFill>
                  <a:schemeClr val="tx1"/>
                </a:solidFill>
                <a:latin typeface="Calibri" panose="020F0502020204030204" pitchFamily="34" charset="0"/>
                <a:cs typeface="Calibri" panose="020F0502020204030204" pitchFamily="34" charset="0"/>
              </a:rPr>
              <a:t>Risks include loss of patents, tighter regulatory standards, and increased competition</a:t>
            </a:r>
          </a:p>
        </p:txBody>
      </p:sp>
      <p:pic>
        <p:nvPicPr>
          <p:cNvPr id="101" name="Google Shape;101;p19"/>
          <p:cNvPicPr preferRelativeResize="0"/>
          <p:nvPr/>
        </p:nvPicPr>
        <p:blipFill rotWithShape="1">
          <a:blip r:embed="rId3">
            <a:alphaModFix/>
          </a:blip>
          <a:srcRect/>
          <a:stretch/>
        </p:blipFill>
        <p:spPr>
          <a:xfrm>
            <a:off x="0" y="4526600"/>
            <a:ext cx="9144000" cy="616900"/>
          </a:xfrm>
          <a:prstGeom prst="rect">
            <a:avLst/>
          </a:prstGeom>
          <a:noFill/>
          <a:ln>
            <a:noFill/>
          </a:ln>
        </p:spPr>
      </p:pic>
      <p:pic>
        <p:nvPicPr>
          <p:cNvPr id="3074" name="Picture 2" descr="https://investmentbank.com/wp-content/uploads/analysis-on-pharma-industry.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5108" y="1310971"/>
            <a:ext cx="3782149" cy="28708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0"/>
          <p:cNvPicPr preferRelativeResize="0"/>
          <p:nvPr/>
        </p:nvPicPr>
        <p:blipFill rotWithShape="1">
          <a:blip r:embed="rId3">
            <a:alphaModFix/>
          </a:blip>
          <a:srcRect/>
          <a:stretch/>
        </p:blipFill>
        <p:spPr>
          <a:xfrm>
            <a:off x="0" y="4526600"/>
            <a:ext cx="9144000" cy="616900"/>
          </a:xfrm>
          <a:prstGeom prst="rect">
            <a:avLst/>
          </a:prstGeom>
          <a:noFill/>
          <a:ln>
            <a:noFill/>
          </a:ln>
        </p:spPr>
      </p:pic>
      <p:pic>
        <p:nvPicPr>
          <p:cNvPr id="110" name="Google Shape;110;p20"/>
          <p:cNvPicPr preferRelativeResize="0"/>
          <p:nvPr/>
        </p:nvPicPr>
        <p:blipFill rotWithShape="1">
          <a:blip r:embed="rId4">
            <a:alphaModFix/>
          </a:blip>
          <a:srcRect/>
          <a:stretch/>
        </p:blipFill>
        <p:spPr>
          <a:xfrm>
            <a:off x="0" y="1972175"/>
            <a:ext cx="9144000" cy="736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p:nvPr/>
        </p:nvSpPr>
        <p:spPr>
          <a:xfrm>
            <a:off x="0" y="4519220"/>
            <a:ext cx="9144000" cy="636600"/>
          </a:xfrm>
          <a:prstGeom prst="rect">
            <a:avLst/>
          </a:prstGeom>
          <a:solidFill>
            <a:srgbClr val="323F4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18" name="Google Shape;118;p21"/>
          <p:cNvSpPr/>
          <p:nvPr/>
        </p:nvSpPr>
        <p:spPr>
          <a:xfrm>
            <a:off x="0" y="4445314"/>
            <a:ext cx="9144000" cy="61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19" name="Google Shape;119;p21"/>
          <p:cNvSpPr txBox="1"/>
          <p:nvPr/>
        </p:nvSpPr>
        <p:spPr>
          <a:xfrm>
            <a:off x="232833" y="0"/>
            <a:ext cx="8911200" cy="780600"/>
          </a:xfrm>
          <a:prstGeom prst="rect">
            <a:avLst/>
          </a:prstGeom>
          <a:noFill/>
          <a:ln>
            <a:noFill/>
          </a:ln>
        </p:spPr>
        <p:txBody>
          <a:bodyPr spcFirstLastPara="1" wrap="square" lIns="68575" tIns="34275" rIns="68575" bIns="34275" anchor="b" anchorCtr="0">
            <a:noAutofit/>
          </a:bodyPr>
          <a:lstStyle/>
          <a:p>
            <a:pPr marL="0" marR="0" lvl="0" indent="0" algn="l" rtl="0">
              <a:lnSpc>
                <a:spcPct val="90000"/>
              </a:lnSpc>
              <a:spcBef>
                <a:spcPts val="0"/>
              </a:spcBef>
              <a:spcAft>
                <a:spcPts val="0"/>
              </a:spcAft>
              <a:buClr>
                <a:schemeClr val="dk1"/>
              </a:buClr>
              <a:buSzPts val="3000"/>
              <a:buFont typeface="Calibri"/>
              <a:buNone/>
            </a:pPr>
            <a:r>
              <a:rPr lang="en" sz="3000" b="0" i="0" u="none" strike="noStrike" cap="none" dirty="0">
                <a:solidFill>
                  <a:schemeClr val="dk1"/>
                </a:solidFill>
                <a:latin typeface="Calibri"/>
                <a:ea typeface="Calibri"/>
                <a:cs typeface="Calibri"/>
                <a:sym typeface="Calibri"/>
              </a:rPr>
              <a:t>Company Overview</a:t>
            </a:r>
            <a:endParaRPr sz="1100" b="0" i="0" u="none" strike="noStrike" cap="none" dirty="0">
              <a:solidFill>
                <a:srgbClr val="000000"/>
              </a:solidFill>
              <a:latin typeface="Arial"/>
              <a:ea typeface="Arial"/>
              <a:cs typeface="Arial"/>
              <a:sym typeface="Arial"/>
            </a:endParaRPr>
          </a:p>
        </p:txBody>
      </p:sp>
      <p:cxnSp>
        <p:nvCxnSpPr>
          <p:cNvPr id="120" name="Google Shape;120;p21"/>
          <p:cNvCxnSpPr/>
          <p:nvPr/>
        </p:nvCxnSpPr>
        <p:spPr>
          <a:xfrm rot="10800000" flipH="1">
            <a:off x="0" y="795413"/>
            <a:ext cx="9144000" cy="5700"/>
          </a:xfrm>
          <a:prstGeom prst="straightConnector1">
            <a:avLst/>
          </a:prstGeom>
          <a:noFill/>
          <a:ln w="31750" cap="flat" cmpd="sng">
            <a:solidFill>
              <a:srgbClr val="757070"/>
            </a:solidFill>
            <a:prstDash val="solid"/>
            <a:miter lim="800000"/>
            <a:headEnd type="none" w="sm" len="sm"/>
            <a:tailEnd type="none" w="sm" len="sm"/>
          </a:ln>
        </p:spPr>
      </p:cxnSp>
      <p:sp>
        <p:nvSpPr>
          <p:cNvPr id="121" name="Google Shape;121;p21"/>
          <p:cNvSpPr txBox="1"/>
          <p:nvPr/>
        </p:nvSpPr>
        <p:spPr>
          <a:xfrm>
            <a:off x="5058833" y="1003268"/>
            <a:ext cx="3749100" cy="255900"/>
          </a:xfrm>
          <a:prstGeom prst="rect">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70000"/>
              </a:lnSpc>
              <a:spcBef>
                <a:spcPts val="0"/>
              </a:spcBef>
              <a:spcAft>
                <a:spcPts val="0"/>
              </a:spcAft>
              <a:buClr>
                <a:schemeClr val="dk1"/>
              </a:buClr>
              <a:buSzPts val="1700"/>
              <a:buFont typeface="Arial"/>
              <a:buNone/>
            </a:pPr>
            <a:r>
              <a:rPr lang="en" sz="1700" b="1" dirty="0">
                <a:solidFill>
                  <a:schemeClr val="dk1"/>
                </a:solidFill>
                <a:latin typeface="Calibri"/>
                <a:cs typeface="Calibri"/>
                <a:sym typeface="Calibri"/>
              </a:rPr>
              <a:t>Key Executive</a:t>
            </a:r>
            <a:endParaRPr sz="1100" b="0" i="0" u="none" strike="noStrike" cap="none" dirty="0">
              <a:solidFill>
                <a:srgbClr val="000000"/>
              </a:solidFill>
              <a:latin typeface="Arial"/>
              <a:ea typeface="Arial"/>
              <a:cs typeface="Arial"/>
              <a:sym typeface="Arial"/>
            </a:endParaRPr>
          </a:p>
        </p:txBody>
      </p:sp>
      <p:sp>
        <p:nvSpPr>
          <p:cNvPr id="122" name="Google Shape;122;p21"/>
          <p:cNvSpPr txBox="1"/>
          <p:nvPr/>
        </p:nvSpPr>
        <p:spPr>
          <a:xfrm>
            <a:off x="325967" y="1001152"/>
            <a:ext cx="3749100" cy="255900"/>
          </a:xfrm>
          <a:prstGeom prst="rect">
            <a:avLst/>
          </a:prstGeom>
          <a:solidFill>
            <a:srgbClr val="BFBFBF"/>
          </a:solidFill>
          <a:ln>
            <a:noFill/>
          </a:ln>
        </p:spPr>
        <p:txBody>
          <a:bodyPr spcFirstLastPara="1" wrap="square" lIns="68575" tIns="34275" rIns="68575" bIns="34275" anchor="ctr" anchorCtr="0">
            <a:noAutofit/>
          </a:bodyPr>
          <a:lstStyle/>
          <a:p>
            <a:pPr marL="0" marR="0" lvl="0" indent="0" algn="ctr" rtl="0">
              <a:lnSpc>
                <a:spcPct val="70000"/>
              </a:lnSpc>
              <a:spcBef>
                <a:spcPts val="0"/>
              </a:spcBef>
              <a:spcAft>
                <a:spcPts val="0"/>
              </a:spcAft>
              <a:buClr>
                <a:schemeClr val="dk1"/>
              </a:buClr>
              <a:buSzPts val="1700"/>
              <a:buFont typeface="Arial"/>
              <a:buNone/>
            </a:pPr>
            <a:r>
              <a:rPr lang="en" sz="1700" b="1" i="0" u="none" strike="noStrike" cap="none" dirty="0">
                <a:solidFill>
                  <a:schemeClr val="dk1"/>
                </a:solidFill>
                <a:latin typeface="Calibri"/>
                <a:ea typeface="Calibri"/>
                <a:cs typeface="Calibri"/>
                <a:sym typeface="Calibri"/>
              </a:rPr>
              <a:t>Overview</a:t>
            </a:r>
            <a:endParaRPr sz="1100" b="0" i="0" u="none" strike="noStrike" cap="none" dirty="0">
              <a:solidFill>
                <a:srgbClr val="000000"/>
              </a:solidFill>
              <a:latin typeface="Arial"/>
              <a:ea typeface="Arial"/>
              <a:cs typeface="Arial"/>
              <a:sym typeface="Arial"/>
            </a:endParaRPr>
          </a:p>
        </p:txBody>
      </p:sp>
      <p:sp>
        <p:nvSpPr>
          <p:cNvPr id="123" name="Google Shape;123;p21"/>
          <p:cNvSpPr txBox="1"/>
          <p:nvPr/>
        </p:nvSpPr>
        <p:spPr>
          <a:xfrm>
            <a:off x="336550" y="1257300"/>
            <a:ext cx="3735900" cy="3404700"/>
          </a:xfrm>
          <a:prstGeom prst="rect">
            <a:avLst/>
          </a:prstGeom>
          <a:noFill/>
          <a:ln>
            <a:noFill/>
          </a:ln>
        </p:spPr>
        <p:txBody>
          <a:bodyPr spcFirstLastPara="1" wrap="square" lIns="68575" tIns="34275" rIns="68575" bIns="34275" anchor="t" anchorCtr="0">
            <a:noAutofit/>
          </a:bodyPr>
          <a:lstStyle/>
          <a:p>
            <a:pPr marL="558800" lvl="1" indent="-212725">
              <a:buSzPts val="1150"/>
              <a:buFont typeface="Arial"/>
              <a:buChar char="▪"/>
            </a:pPr>
            <a:r>
              <a:rPr lang="en-US" sz="1200" dirty="0">
                <a:latin typeface="Calibri" panose="020F0502020204030204" pitchFamily="34" charset="0"/>
                <a:ea typeface="Calibri"/>
                <a:cs typeface="Calibri" panose="020F0502020204030204" pitchFamily="34" charset="0"/>
                <a:sym typeface="Calibri"/>
              </a:rPr>
              <a:t>Clinical-stage biopharmaceutical company</a:t>
            </a:r>
          </a:p>
          <a:p>
            <a:pPr marL="558800" lvl="1" indent="-212725">
              <a:buSzPts val="1150"/>
              <a:buFont typeface="Arial"/>
              <a:buChar char="▪"/>
            </a:pPr>
            <a:r>
              <a:rPr lang="en-US" sz="1200" dirty="0">
                <a:latin typeface="Calibri" panose="020F0502020204030204" pitchFamily="34" charset="0"/>
                <a:ea typeface="Calibri"/>
                <a:cs typeface="Calibri" panose="020F0502020204030204" pitchFamily="34" charset="0"/>
                <a:sym typeface="Calibri"/>
              </a:rPr>
              <a:t>Develops synthetic anti-microbial compounds that mimic white blood cells’ natural defense to fight infection of eyes</a:t>
            </a:r>
          </a:p>
          <a:p>
            <a:pPr marL="1028700" marR="0" lvl="2" indent="-238125" algn="l" rtl="0">
              <a:lnSpc>
                <a:spcPct val="100000"/>
              </a:lnSpc>
              <a:spcBef>
                <a:spcPts val="0"/>
              </a:spcBef>
              <a:spcAft>
                <a:spcPts val="0"/>
              </a:spcAft>
              <a:buClr>
                <a:srgbClr val="000000"/>
              </a:buClr>
              <a:buSzPts val="1150"/>
              <a:buFont typeface="Arial"/>
              <a:buChar char="▪"/>
            </a:pPr>
            <a:r>
              <a:rPr lang="en" sz="1200" b="0" i="0" u="none" strike="noStrike" cap="none" dirty="0">
                <a:solidFill>
                  <a:srgbClr val="000000"/>
                </a:solidFill>
                <a:highlight>
                  <a:srgbClr val="FFFFFF"/>
                </a:highlight>
                <a:latin typeface="Calibri" panose="020F0502020204030204" pitchFamily="34" charset="0"/>
                <a:cs typeface="Calibri" panose="020F0502020204030204" pitchFamily="34" charset="0"/>
                <a:sym typeface="Arial"/>
              </a:rPr>
              <a:t>Main focus is on commercializing prescription eye treatment drug Avenova</a:t>
            </a:r>
          </a:p>
          <a:p>
            <a:pPr marL="1028700" lvl="2" indent="-238125">
              <a:buSzPts val="1150"/>
              <a:buFont typeface="Arial"/>
              <a:buChar char="▪"/>
            </a:pPr>
            <a:r>
              <a:rPr lang="en-US" sz="1200" dirty="0">
                <a:latin typeface="Calibri" panose="020F0502020204030204" pitchFamily="34" charset="0"/>
                <a:cs typeface="Calibri" panose="020F0502020204030204" pitchFamily="34" charset="0"/>
              </a:rPr>
              <a:t>Received approximately 700,000 new prescriptions or reorders for Avenova since the launch of product in 2014. </a:t>
            </a:r>
          </a:p>
          <a:p>
            <a:pPr marL="1028700" lvl="2" indent="-238125">
              <a:buSzPts val="1150"/>
              <a:buFont typeface="Arial"/>
              <a:buChar char="▪"/>
            </a:pPr>
            <a:r>
              <a:rPr lang="en" sz="1200" b="0" i="0" u="none" strike="noStrike" cap="none" dirty="0">
                <a:solidFill>
                  <a:srgbClr val="000000"/>
                </a:solidFill>
                <a:highlight>
                  <a:srgbClr val="FFFFFF"/>
                </a:highlight>
                <a:latin typeface="Calibri" panose="020F0502020204030204" pitchFamily="34" charset="0"/>
                <a:cs typeface="Calibri" panose="020F0502020204030204" pitchFamily="34" charset="0"/>
                <a:sym typeface="Arial"/>
              </a:rPr>
              <a:t>Founded in 2000 with HQ in Emeryville, California. </a:t>
            </a:r>
            <a:endParaRPr sz="1200" b="0" i="0" u="none" strike="noStrike" cap="none" dirty="0">
              <a:solidFill>
                <a:srgbClr val="000000"/>
              </a:solidFill>
              <a:highlight>
                <a:srgbClr val="FFFFFF"/>
              </a:highlight>
              <a:latin typeface="Calibri" panose="020F0502020204030204" pitchFamily="34" charset="0"/>
              <a:cs typeface="Calibri" panose="020F0502020204030204" pitchFamily="34" charset="0"/>
              <a:sym typeface="Arial"/>
            </a:endParaRPr>
          </a:p>
          <a:p>
            <a:pPr marL="901700" marR="0" lvl="2" indent="-212725" algn="l" rtl="0">
              <a:lnSpc>
                <a:spcPct val="100000"/>
              </a:lnSpc>
              <a:spcBef>
                <a:spcPts val="0"/>
              </a:spcBef>
              <a:spcAft>
                <a:spcPts val="0"/>
              </a:spcAft>
              <a:buClr>
                <a:srgbClr val="000000"/>
              </a:buClr>
              <a:buSzPts val="1150"/>
              <a:buFont typeface="Arial"/>
              <a:buChar char="▪"/>
            </a:pPr>
            <a:r>
              <a:rPr lang="en" sz="1200" b="0" i="0" u="none" strike="noStrike" cap="none" dirty="0">
                <a:solidFill>
                  <a:srgbClr val="000000"/>
                </a:solidFill>
                <a:latin typeface="Calibri" panose="020F0502020204030204" pitchFamily="34" charset="0"/>
                <a:cs typeface="Calibri" panose="020F0502020204030204" pitchFamily="34" charset="0"/>
                <a:sym typeface="Arial"/>
              </a:rPr>
              <a:t>Two main product categories:</a:t>
            </a:r>
            <a:endParaRPr sz="1200" b="0" i="0" u="none" strike="noStrike" cap="none" dirty="0">
              <a:solidFill>
                <a:srgbClr val="000000"/>
              </a:solidFill>
              <a:latin typeface="Calibri" panose="020F0502020204030204" pitchFamily="34" charset="0"/>
              <a:cs typeface="Calibri" panose="020F0502020204030204" pitchFamily="34" charset="0"/>
              <a:sym typeface="Arial"/>
            </a:endParaRPr>
          </a:p>
          <a:p>
            <a:pPr marL="1371600" lvl="3" indent="-238125">
              <a:buSzPts val="1150"/>
              <a:buFont typeface="Arial"/>
              <a:buChar char="▪"/>
            </a:pPr>
            <a:r>
              <a:rPr lang="en-US" sz="1200" dirty="0"/>
              <a:t>NEUTROX®</a:t>
            </a:r>
          </a:p>
          <a:p>
            <a:pPr marL="1371600" lvl="3" indent="-238125">
              <a:buSzPts val="1150"/>
              <a:buFont typeface="Arial"/>
              <a:buChar char="▪"/>
            </a:pPr>
            <a:r>
              <a:rPr lang="en-US" sz="1200" dirty="0"/>
              <a:t>AGANOCIDE®</a:t>
            </a:r>
            <a:endParaRPr sz="1200" b="0" i="0" u="none" strike="noStrike" cap="none" dirty="0">
              <a:solidFill>
                <a:srgbClr val="000000"/>
              </a:solidFill>
              <a:latin typeface="Calibri" panose="020F0502020204030204" pitchFamily="34" charset="0"/>
              <a:cs typeface="Calibri" panose="020F0502020204030204" pitchFamily="34" charset="0"/>
              <a:sym typeface="Arial"/>
            </a:endParaRPr>
          </a:p>
        </p:txBody>
      </p:sp>
      <p:sp>
        <p:nvSpPr>
          <p:cNvPr id="124" name="Google Shape;124;p21"/>
          <p:cNvSpPr txBox="1"/>
          <p:nvPr/>
        </p:nvSpPr>
        <p:spPr>
          <a:xfrm>
            <a:off x="6517178" y="1257052"/>
            <a:ext cx="2290755" cy="3508500"/>
          </a:xfrm>
          <a:prstGeom prst="rect">
            <a:avLst/>
          </a:prstGeom>
          <a:noFill/>
          <a:ln>
            <a:noFill/>
          </a:ln>
        </p:spPr>
        <p:txBody>
          <a:bodyPr spcFirstLastPara="1" wrap="square" lIns="68575" tIns="34275" rIns="68575" bIns="34275" anchor="t" anchorCtr="0">
            <a:noAutofit/>
          </a:bodyPr>
          <a:lstStyle/>
          <a:p>
            <a:pPr marL="215900" lvl="0" indent="-209550">
              <a:buSzPts val="1300"/>
              <a:buFont typeface="Noto Sans Symbols"/>
              <a:buChar char="▪"/>
            </a:pPr>
            <a:r>
              <a:rPr lang="en-US" sz="1200" dirty="0">
                <a:latin typeface="Calibri" panose="020F0502020204030204" pitchFamily="34" charset="0"/>
                <a:ea typeface="Calibri"/>
                <a:cs typeface="Calibri" panose="020F0502020204030204" pitchFamily="34" charset="0"/>
                <a:sym typeface="Calibri"/>
              </a:rPr>
              <a:t>Justin Hall</a:t>
            </a:r>
            <a:endParaRPr lang="en-US" sz="1200" dirty="0">
              <a:latin typeface="Calibri" panose="020F0502020204030204" pitchFamily="34" charset="0"/>
              <a:cs typeface="Calibri" panose="020F0502020204030204" pitchFamily="34" charset="0"/>
            </a:endParaRPr>
          </a:p>
          <a:p>
            <a:pPr marL="558800" lvl="1" indent="-209550">
              <a:buSzPts val="1300"/>
              <a:buFont typeface="Noto Sans Symbols"/>
              <a:buChar char="▪"/>
            </a:pPr>
            <a:r>
              <a:rPr lang="en-US" sz="1200" dirty="0">
                <a:latin typeface="Calibri" panose="020F0502020204030204" pitchFamily="34" charset="0"/>
                <a:ea typeface="Calibri"/>
                <a:cs typeface="Calibri" panose="020F0502020204030204" pitchFamily="34" charset="0"/>
                <a:sym typeface="Calibri"/>
              </a:rPr>
              <a:t>Appointed CEO in 2019</a:t>
            </a:r>
            <a:endParaRPr lang="en-US" sz="1200" dirty="0">
              <a:latin typeface="Calibri" panose="020F0502020204030204" pitchFamily="34" charset="0"/>
              <a:cs typeface="Calibri" panose="020F0502020204030204" pitchFamily="34" charset="0"/>
            </a:endParaRPr>
          </a:p>
          <a:p>
            <a:pPr marL="558800" lvl="1" indent="-209550">
              <a:buSzPts val="1300"/>
              <a:buFont typeface="Noto Sans Symbols"/>
              <a:buChar char="▪"/>
            </a:pPr>
            <a:r>
              <a:rPr lang="en-US" sz="1200" dirty="0">
                <a:latin typeface="Calibri" panose="020F0502020204030204" pitchFamily="34" charset="0"/>
                <a:cs typeface="Calibri" panose="020F0502020204030204" pitchFamily="34" charset="0"/>
              </a:rPr>
              <a:t>With NovaBay for six years as corporate counsel and involved in number of operating functions including sales organization and manufacturing</a:t>
            </a:r>
          </a:p>
          <a:p>
            <a:pPr marL="558800" lvl="1" indent="-209550">
              <a:buSzPts val="1300"/>
              <a:buFont typeface="Noto Sans Symbols"/>
              <a:buChar char="▪"/>
            </a:pPr>
            <a:r>
              <a:rPr lang="en-US" sz="1200" dirty="0">
                <a:highlight>
                  <a:srgbClr val="FFFFFF"/>
                </a:highlight>
                <a:latin typeface="Calibri" panose="020F0502020204030204" pitchFamily="34" charset="0"/>
                <a:cs typeface="Calibri" panose="020F0502020204030204" pitchFamily="34" charset="0"/>
              </a:rPr>
              <a:t>Led successful implementation of shift in U.S. commercial strategy announced in March and </a:t>
            </a:r>
            <a:r>
              <a:rPr lang="en-US" sz="1200" b="1" dirty="0">
                <a:highlight>
                  <a:srgbClr val="FFFFFF"/>
                </a:highlight>
                <a:latin typeface="Calibri" panose="020F0502020204030204" pitchFamily="34" charset="0"/>
                <a:cs typeface="Calibri" panose="020F0502020204030204" pitchFamily="34" charset="0"/>
              </a:rPr>
              <a:t>recent launch of U.S. direct-to-consumer sales of Avenova on Amazon</a:t>
            </a:r>
            <a:endParaRPr lang="en-US" sz="1200" b="1" dirty="0">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26AF017D-EB1D-F44C-A334-0EB4905C0A79}"/>
              </a:ext>
            </a:extLst>
          </p:cNvPr>
          <p:cNvSpPr/>
          <p:nvPr/>
        </p:nvSpPr>
        <p:spPr>
          <a:xfrm>
            <a:off x="4454820" y="2417862"/>
            <a:ext cx="284052" cy="307777"/>
          </a:xfrm>
          <a:prstGeom prst="rect">
            <a:avLst/>
          </a:prstGeom>
        </p:spPr>
        <p:txBody>
          <a:bodyPr wrap="none">
            <a:spAutoFit/>
          </a:bodyPr>
          <a:lstStyle/>
          <a:p>
            <a:r>
              <a:rPr lang="en-US" dirty="0"/>
              <a:t>  </a:t>
            </a:r>
          </a:p>
        </p:txBody>
      </p:sp>
      <p:pic>
        <p:nvPicPr>
          <p:cNvPr id="3" name="Picture 2">
            <a:extLst>
              <a:ext uri="{FF2B5EF4-FFF2-40B4-BE49-F238E27FC236}">
                <a16:creationId xmlns:a16="http://schemas.microsoft.com/office/drawing/2014/main" id="{36A2DA0A-BA60-074D-A855-8EA71F3A3F05}"/>
              </a:ext>
            </a:extLst>
          </p:cNvPr>
          <p:cNvPicPr>
            <a:picLocks noChangeAspect="1"/>
          </p:cNvPicPr>
          <p:nvPr/>
        </p:nvPicPr>
        <p:blipFill>
          <a:blip r:embed="rId3"/>
          <a:stretch>
            <a:fillRect/>
          </a:stretch>
        </p:blipFill>
        <p:spPr>
          <a:xfrm>
            <a:off x="4990011" y="1477800"/>
            <a:ext cx="1916689" cy="19166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title"/>
          </p:nvPr>
        </p:nvSpPr>
        <p:spPr>
          <a:xfrm>
            <a:off x="350206" y="428142"/>
            <a:ext cx="3557700" cy="3153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000"/>
              <a:buFont typeface="Calibri"/>
              <a:buNone/>
            </a:pPr>
            <a:r>
              <a:rPr lang="en" sz="3000" dirty="0">
                <a:latin typeface="Calibri" panose="020F0502020204030204" pitchFamily="34" charset="0"/>
                <a:cs typeface="Calibri" panose="020F0502020204030204" pitchFamily="34" charset="0"/>
              </a:rPr>
              <a:t>Summary </a:t>
            </a:r>
            <a:endParaRPr dirty="0">
              <a:latin typeface="Calibri" panose="020F0502020204030204" pitchFamily="34" charset="0"/>
              <a:cs typeface="Calibri" panose="020F0502020204030204" pitchFamily="34" charset="0"/>
            </a:endParaRPr>
          </a:p>
        </p:txBody>
      </p:sp>
      <p:sp>
        <p:nvSpPr>
          <p:cNvPr id="132" name="Google Shape;132;p22"/>
          <p:cNvSpPr txBox="1">
            <a:spLocks noGrp="1"/>
          </p:cNvSpPr>
          <p:nvPr>
            <p:ph type="body" idx="1"/>
          </p:nvPr>
        </p:nvSpPr>
        <p:spPr>
          <a:xfrm>
            <a:off x="3998779" y="1200481"/>
            <a:ext cx="4483800" cy="26175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1400"/>
              <a:buNone/>
            </a:pPr>
            <a:endParaRPr sz="1300" dirty="0">
              <a:solidFill>
                <a:schemeClr val="tx1"/>
              </a:solidFill>
              <a:latin typeface="Calibri" panose="020F0502020204030204" pitchFamily="34" charset="0"/>
              <a:cs typeface="Calibri" panose="020F0502020204030204" pitchFamily="34" charset="0"/>
            </a:endParaRPr>
          </a:p>
          <a:p>
            <a:pPr marL="901700" lvl="2" indent="-209550" algn="l" rtl="0">
              <a:lnSpc>
                <a:spcPct val="100000"/>
              </a:lnSpc>
              <a:spcBef>
                <a:spcPts val="0"/>
              </a:spcBef>
              <a:spcAft>
                <a:spcPts val="0"/>
              </a:spcAft>
              <a:buSzPts val="1300"/>
              <a:buFont typeface="Calibri"/>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Neutrox </a:t>
            </a:r>
          </a:p>
          <a:p>
            <a:pPr marL="1371600" lvl="3" indent="-247650">
              <a:lnSpc>
                <a:spcPct val="100000"/>
              </a:lnSpc>
              <a:spcBef>
                <a:spcPts val="0"/>
              </a:spcBef>
              <a:buSzPts val="1300"/>
              <a:buFont typeface="Calibri"/>
              <a:buChar char="●"/>
            </a:pPr>
            <a:r>
              <a:rPr lang="en-US" sz="1300" dirty="0">
                <a:solidFill>
                  <a:schemeClr val="tx1"/>
                </a:solidFill>
                <a:highlight>
                  <a:srgbClr val="FFFFFF"/>
                </a:highlight>
                <a:latin typeface="Calibri" panose="020F0502020204030204" pitchFamily="34" charset="0"/>
                <a:cs typeface="Calibri" panose="020F0502020204030204" pitchFamily="34" charset="0"/>
              </a:rPr>
              <a:t>Avenova (eye care and flagship product)</a:t>
            </a:r>
          </a:p>
          <a:p>
            <a:pPr marL="1371600" lvl="3" indent="-247650">
              <a:lnSpc>
                <a:spcPct val="100000"/>
              </a:lnSpc>
              <a:spcBef>
                <a:spcPts val="0"/>
              </a:spcBef>
              <a:buSzPts val="1300"/>
              <a:buFont typeface="Calibri"/>
              <a:buChar char="●"/>
            </a:pPr>
            <a:r>
              <a:rPr lang="en-US" sz="1300" dirty="0">
                <a:solidFill>
                  <a:schemeClr val="tx1"/>
                </a:solidFill>
                <a:highlight>
                  <a:srgbClr val="FFFFFF"/>
                </a:highlight>
                <a:latin typeface="Calibri" panose="020F0502020204030204" pitchFamily="34" charset="0"/>
                <a:cs typeface="Calibri" panose="020F0502020204030204" pitchFamily="34" charset="0"/>
              </a:rPr>
              <a:t>Neutrophase (wound care)</a:t>
            </a:r>
          </a:p>
          <a:p>
            <a:pPr marL="1371600" lvl="3" indent="-247650">
              <a:lnSpc>
                <a:spcPct val="100000"/>
              </a:lnSpc>
              <a:spcBef>
                <a:spcPts val="0"/>
              </a:spcBef>
              <a:buSzPts val="1300"/>
              <a:buFont typeface="Calibri"/>
              <a:buChar char="●"/>
            </a:pPr>
            <a:r>
              <a:rPr lang="en-US" sz="1300" dirty="0">
                <a:solidFill>
                  <a:schemeClr val="tx1"/>
                </a:solidFill>
                <a:highlight>
                  <a:srgbClr val="FFFFFF"/>
                </a:highlight>
                <a:latin typeface="Calibri" panose="020F0502020204030204" pitchFamily="34" charset="0"/>
                <a:cs typeface="Calibri" panose="020F0502020204030204" pitchFamily="34" charset="0"/>
              </a:rPr>
              <a:t>Cellerex (aesthetic dermatology)</a:t>
            </a:r>
            <a:endParaRPr lang="en-US" sz="1300" dirty="0">
              <a:solidFill>
                <a:schemeClr val="tx1"/>
              </a:solidFill>
              <a:latin typeface="Calibri" panose="020F0502020204030204" pitchFamily="34" charset="0"/>
              <a:ea typeface="Calibri"/>
              <a:cs typeface="Calibri" panose="020F0502020204030204" pitchFamily="34" charset="0"/>
              <a:sym typeface="Calibri"/>
            </a:endParaRPr>
          </a:p>
          <a:p>
            <a:pPr marL="1371600" lvl="3" indent="-247650" algn="l" rtl="0">
              <a:lnSpc>
                <a:spcPct val="100000"/>
              </a:lnSpc>
              <a:spcBef>
                <a:spcPts val="0"/>
              </a:spcBef>
              <a:spcAft>
                <a:spcPts val="0"/>
              </a:spcAft>
              <a:buClr>
                <a:schemeClr val="dk1"/>
              </a:buClr>
              <a:buSzPts val="1300"/>
              <a:buFont typeface="Calibri"/>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Incorporate proprietary hypochlorite solution and subject to legal approvals</a:t>
            </a:r>
          </a:p>
          <a:p>
            <a:pPr marL="901700" lvl="2" indent="-209550" algn="l" rtl="0">
              <a:lnSpc>
                <a:spcPct val="100000"/>
              </a:lnSpc>
              <a:spcBef>
                <a:spcPts val="0"/>
              </a:spcBef>
              <a:spcAft>
                <a:spcPts val="0"/>
              </a:spcAft>
              <a:buSzPts val="1300"/>
              <a:buFont typeface="Calibri"/>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Aganocide</a:t>
            </a:r>
          </a:p>
          <a:p>
            <a:pPr marL="1371600" lvl="3" indent="-247650" algn="l" rtl="0">
              <a:lnSpc>
                <a:spcPct val="100000"/>
              </a:lnSpc>
              <a:spcBef>
                <a:spcPts val="0"/>
              </a:spcBef>
              <a:spcAft>
                <a:spcPts val="0"/>
              </a:spcAft>
              <a:buClr>
                <a:schemeClr val="dk1"/>
              </a:buClr>
              <a:buSzPts val="1300"/>
              <a:buFont typeface="Calibri"/>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Still under development </a:t>
            </a:r>
          </a:p>
          <a:p>
            <a:pPr marL="1371600" lvl="3" indent="-247650" algn="l" rtl="0">
              <a:lnSpc>
                <a:spcPct val="100000"/>
              </a:lnSpc>
              <a:spcBef>
                <a:spcPts val="0"/>
              </a:spcBef>
              <a:spcAft>
                <a:spcPts val="0"/>
              </a:spcAft>
              <a:buClr>
                <a:schemeClr val="dk1"/>
              </a:buClr>
              <a:buSzPts val="1300"/>
              <a:buFont typeface="Calibri"/>
              <a:buChar char="●"/>
            </a:pPr>
            <a:r>
              <a:rPr lang="en-US" sz="1300" dirty="0">
                <a:solidFill>
                  <a:schemeClr val="tx1"/>
                </a:solidFill>
                <a:latin typeface="Calibri" panose="020F0502020204030204" pitchFamily="34" charset="0"/>
                <a:ea typeface="Calibri"/>
                <a:cs typeface="Calibri" panose="020F0502020204030204" pitchFamily="34" charset="0"/>
                <a:sym typeface="Calibri"/>
              </a:rPr>
              <a:t>Target applications in dermatology and urology markets</a:t>
            </a:r>
          </a:p>
          <a:p>
            <a:pPr marL="1028700" lvl="0" indent="0" algn="l" rtl="0">
              <a:lnSpc>
                <a:spcPct val="100000"/>
              </a:lnSpc>
              <a:spcBef>
                <a:spcPts val="0"/>
              </a:spcBef>
              <a:spcAft>
                <a:spcPts val="0"/>
              </a:spcAft>
              <a:buSzPts val="1400"/>
              <a:buNone/>
            </a:pPr>
            <a:endParaRPr sz="1300" dirty="0">
              <a:solidFill>
                <a:schemeClr val="tx1"/>
              </a:solidFill>
              <a:latin typeface="Calibri" panose="020F0502020204030204" pitchFamily="34" charset="0"/>
              <a:ea typeface="Calibri"/>
              <a:cs typeface="Calibri" panose="020F0502020204030204" pitchFamily="34" charset="0"/>
              <a:sym typeface="Calibri"/>
            </a:endParaRPr>
          </a:p>
          <a:p>
            <a:pPr marL="1028700" lvl="0" indent="0" algn="l" rtl="0">
              <a:lnSpc>
                <a:spcPct val="100000"/>
              </a:lnSpc>
              <a:spcBef>
                <a:spcPts val="0"/>
              </a:spcBef>
              <a:spcAft>
                <a:spcPts val="0"/>
              </a:spcAft>
              <a:buSzPts val="1400"/>
              <a:buNone/>
            </a:pPr>
            <a:endParaRPr sz="1300" dirty="0">
              <a:solidFill>
                <a:schemeClr val="tx1"/>
              </a:solidFill>
              <a:latin typeface="Calibri" panose="020F0502020204030204" pitchFamily="34" charset="0"/>
              <a:cs typeface="Calibri" panose="020F0502020204030204" pitchFamily="34" charset="0"/>
            </a:endParaRPr>
          </a:p>
        </p:txBody>
      </p:sp>
      <p:sp>
        <p:nvSpPr>
          <p:cNvPr id="133" name="Google Shape;133;p22"/>
          <p:cNvSpPr/>
          <p:nvPr/>
        </p:nvSpPr>
        <p:spPr>
          <a:xfrm>
            <a:off x="0" y="4506686"/>
            <a:ext cx="9144000" cy="636600"/>
          </a:xfrm>
          <a:prstGeom prst="rect">
            <a:avLst/>
          </a:prstGeom>
          <a:solidFill>
            <a:srgbClr val="323F4F"/>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34" name="Google Shape;134;p22"/>
          <p:cNvSpPr/>
          <p:nvPr/>
        </p:nvSpPr>
        <p:spPr>
          <a:xfrm>
            <a:off x="0" y="4450052"/>
            <a:ext cx="9144000" cy="61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36" name="Google Shape;136;p22"/>
          <p:cNvSpPr/>
          <p:nvPr/>
        </p:nvSpPr>
        <p:spPr>
          <a:xfrm>
            <a:off x="0" y="799980"/>
            <a:ext cx="9144000" cy="61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138" name="Google Shape;138;p22"/>
          <p:cNvSpPr/>
          <p:nvPr/>
        </p:nvSpPr>
        <p:spPr>
          <a:xfrm>
            <a:off x="400050" y="1165860"/>
            <a:ext cx="3972000" cy="200100"/>
          </a:xfrm>
          <a:prstGeom prst="roundRect">
            <a:avLst>
              <a:gd name="adj" fmla="val 16667"/>
            </a:avLst>
          </a:prstGeom>
          <a:solidFill>
            <a:schemeClr val="accent3"/>
          </a:solidFill>
          <a:ln w="12700" cap="flat" cmpd="sng">
            <a:solidFill>
              <a:srgbClr val="787878"/>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1" i="0" u="none" strike="noStrike" cap="none" dirty="0">
                <a:solidFill>
                  <a:schemeClr val="dk1"/>
                </a:solidFill>
                <a:latin typeface="Calibri"/>
                <a:ea typeface="Calibri"/>
                <a:cs typeface="Calibri"/>
                <a:sym typeface="Calibri"/>
              </a:rPr>
              <a:t>Company Metrics </a:t>
            </a:r>
            <a:endParaRPr sz="1100" b="0" i="0" u="none" strike="noStrike" cap="none" dirty="0">
              <a:solidFill>
                <a:srgbClr val="000000"/>
              </a:solidFill>
              <a:latin typeface="Arial"/>
              <a:ea typeface="Arial"/>
              <a:cs typeface="Arial"/>
              <a:sym typeface="Arial"/>
            </a:endParaRPr>
          </a:p>
        </p:txBody>
      </p:sp>
      <p:sp>
        <p:nvSpPr>
          <p:cNvPr id="139" name="Google Shape;139;p22"/>
          <p:cNvSpPr/>
          <p:nvPr/>
        </p:nvSpPr>
        <p:spPr>
          <a:xfrm>
            <a:off x="4572000" y="1165860"/>
            <a:ext cx="4177500" cy="200100"/>
          </a:xfrm>
          <a:prstGeom prst="roundRect">
            <a:avLst>
              <a:gd name="adj" fmla="val 16667"/>
            </a:avLst>
          </a:prstGeom>
          <a:solidFill>
            <a:schemeClr val="accent3"/>
          </a:solidFill>
          <a:ln w="12700" cap="flat" cmpd="sng">
            <a:solidFill>
              <a:srgbClr val="787878"/>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700"/>
              <a:buFont typeface="Arial"/>
              <a:buNone/>
            </a:pPr>
            <a:r>
              <a:rPr lang="en" sz="1700" b="1" i="0" u="none" strike="noStrike" cap="none">
                <a:solidFill>
                  <a:schemeClr val="dk1"/>
                </a:solidFill>
                <a:latin typeface="Calibri"/>
                <a:ea typeface="Calibri"/>
                <a:cs typeface="Calibri"/>
                <a:sym typeface="Calibri"/>
              </a:rPr>
              <a:t>Segment Overview</a:t>
            </a:r>
            <a:endParaRPr sz="1100" b="0" i="0" u="none" strike="noStrike" cap="none">
              <a:solidFill>
                <a:srgbClr val="000000"/>
              </a:solidFill>
              <a:latin typeface="Arial"/>
              <a:ea typeface="Arial"/>
              <a:cs typeface="Arial"/>
              <a:sym typeface="Arial"/>
            </a:endParaRPr>
          </a:p>
        </p:txBody>
      </p:sp>
      <p:sp>
        <p:nvSpPr>
          <p:cNvPr id="140" name="Google Shape;140;p22"/>
          <p:cNvSpPr txBox="1"/>
          <p:nvPr/>
        </p:nvSpPr>
        <p:spPr>
          <a:xfrm>
            <a:off x="600000" y="2811209"/>
            <a:ext cx="3972000" cy="640623"/>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chemeClr val="dk1"/>
              </a:buClr>
              <a:buSzPts val="1300"/>
              <a:buFont typeface="Arial"/>
              <a:buNone/>
            </a:pPr>
            <a:r>
              <a:rPr lang="en" sz="1300" b="0" i="0" u="none" strike="noStrike" cap="none" dirty="0">
                <a:solidFill>
                  <a:schemeClr val="dk1"/>
                </a:solidFill>
                <a:latin typeface="Calibri"/>
                <a:ea typeface="Calibri"/>
                <a:cs typeface="Calibri"/>
                <a:sym typeface="Calibri"/>
              </a:rPr>
              <a:t>&lt;2018 Fiscal Year&gt;</a:t>
            </a:r>
            <a:endParaRPr sz="1100" b="0" i="0" u="none" strike="noStrike" cap="none" dirty="0">
              <a:solidFill>
                <a:srgbClr val="000000"/>
              </a:solidFill>
              <a:latin typeface="Arial"/>
              <a:ea typeface="Arial"/>
              <a:cs typeface="Arial"/>
              <a:sym typeface="Arial"/>
            </a:endParaRPr>
          </a:p>
          <a:p>
            <a:pPr lvl="0">
              <a:lnSpc>
                <a:spcPct val="90000"/>
              </a:lnSpc>
              <a:spcBef>
                <a:spcPts val="800"/>
              </a:spcBef>
              <a:buClr>
                <a:schemeClr val="dk1"/>
              </a:buClr>
              <a:buSzPts val="1300"/>
            </a:pPr>
            <a:r>
              <a:rPr lang="en" sz="1300" b="0" i="0" u="none" strike="noStrike" cap="none" dirty="0">
                <a:solidFill>
                  <a:schemeClr val="dk1"/>
                </a:solidFill>
                <a:latin typeface="Calibri"/>
                <a:ea typeface="Calibri"/>
                <a:cs typeface="Calibri"/>
                <a:sym typeface="Calibri"/>
              </a:rPr>
              <a:t>    Revenue: 12.51M       Operating Cash </a:t>
            </a:r>
            <a:r>
              <a:rPr lang="en" sz="1250" b="0" i="0" u="none" strike="noStrike" cap="none" dirty="0">
                <a:solidFill>
                  <a:schemeClr val="dk1"/>
                </a:solidFill>
                <a:latin typeface="Calibri"/>
                <a:ea typeface="Calibri"/>
                <a:cs typeface="Calibri"/>
                <a:sym typeface="Calibri"/>
              </a:rPr>
              <a:t>Flow: </a:t>
            </a:r>
            <a:r>
              <a:rPr lang="en-US" sz="1300" dirty="0">
                <a:latin typeface="Calibri" panose="020F0502020204030204" pitchFamily="34" charset="0"/>
                <a:cs typeface="Calibri" panose="020F0502020204030204" pitchFamily="34" charset="0"/>
              </a:rPr>
              <a:t>-8.49M </a:t>
            </a:r>
            <a:endParaRPr sz="1300" b="0" i="0" u="none" strike="noStrike" cap="none" dirty="0">
              <a:solidFill>
                <a:schemeClr val="dk1"/>
              </a:solidFill>
              <a:latin typeface="Calibri" panose="020F0502020204030204" pitchFamily="34" charset="0"/>
              <a:ea typeface="Calibri"/>
              <a:cs typeface="Calibri" panose="020F0502020204030204" pitchFamily="34" charset="0"/>
              <a:sym typeface="Calibri"/>
            </a:endParaRPr>
          </a:p>
          <a:p>
            <a:pPr marL="0" marR="0" lvl="0" indent="0" algn="l" rtl="0">
              <a:lnSpc>
                <a:spcPct val="90000"/>
              </a:lnSpc>
              <a:spcBef>
                <a:spcPts val="800"/>
              </a:spcBef>
              <a:spcAft>
                <a:spcPts val="0"/>
              </a:spcAft>
              <a:buClr>
                <a:schemeClr val="dk1"/>
              </a:buClr>
              <a:buSzPts val="1300"/>
              <a:buFont typeface="Arial"/>
              <a:buNone/>
            </a:pPr>
            <a:endParaRPr sz="1300" b="0" i="0" u="none" strike="noStrike" cap="none" dirty="0">
              <a:solidFill>
                <a:schemeClr val="dk1"/>
              </a:solidFill>
              <a:latin typeface="Calibri"/>
              <a:ea typeface="Calibri"/>
              <a:cs typeface="Calibri"/>
              <a:sym typeface="Calibri"/>
            </a:endParaRPr>
          </a:p>
          <a:p>
            <a:pPr marL="0" marR="0" lvl="0" indent="0" algn="l" rtl="0">
              <a:lnSpc>
                <a:spcPct val="90000"/>
              </a:lnSpc>
              <a:spcBef>
                <a:spcPts val="800"/>
              </a:spcBef>
              <a:spcAft>
                <a:spcPts val="0"/>
              </a:spcAft>
              <a:buClr>
                <a:schemeClr val="dk1"/>
              </a:buClr>
              <a:buSzPts val="1300"/>
              <a:buFont typeface="Arial"/>
              <a:buNone/>
            </a:pPr>
            <a:endParaRPr sz="1300" b="0" i="0" u="none" strike="noStrike" cap="none" dirty="0">
              <a:solidFill>
                <a:schemeClr val="dk1"/>
              </a:solidFill>
              <a:latin typeface="Calibri"/>
              <a:ea typeface="Calibri"/>
              <a:cs typeface="Calibri"/>
              <a:sym typeface="Calibri"/>
            </a:endParaRPr>
          </a:p>
        </p:txBody>
      </p:sp>
      <p:sp>
        <p:nvSpPr>
          <p:cNvPr id="143" name="Google Shape;143;p22"/>
          <p:cNvSpPr txBox="1"/>
          <p:nvPr/>
        </p:nvSpPr>
        <p:spPr>
          <a:xfrm>
            <a:off x="-150861" y="1406020"/>
            <a:ext cx="4479134" cy="597881"/>
          </a:xfrm>
          <a:prstGeom prst="rect">
            <a:avLst/>
          </a:prstGeom>
          <a:noFill/>
          <a:ln>
            <a:noFill/>
          </a:ln>
        </p:spPr>
        <p:txBody>
          <a:bodyPr spcFirstLastPara="1" wrap="square" lIns="68575" tIns="34275" rIns="68575" bIns="34275" anchor="t" anchorCtr="0">
            <a:noAutofit/>
          </a:bodyPr>
          <a:lstStyle/>
          <a:p>
            <a:pPr marL="901700" marR="0" lvl="2" indent="-209550" algn="l" rtl="0">
              <a:lnSpc>
                <a:spcPct val="100000"/>
              </a:lnSpc>
              <a:spcBef>
                <a:spcPts val="0"/>
              </a:spcBef>
              <a:spcAft>
                <a:spcPts val="0"/>
              </a:spcAft>
              <a:buClr>
                <a:schemeClr val="dk1"/>
              </a:buClr>
              <a:buSzPts val="1300"/>
              <a:buFont typeface="Calibri"/>
              <a:buChar char="▪"/>
            </a:pPr>
            <a:r>
              <a:rPr lang="en" sz="1300" b="0" i="0" u="none" strike="noStrike" cap="none" dirty="0">
                <a:solidFill>
                  <a:schemeClr val="dk1"/>
                </a:solidFill>
                <a:latin typeface="Calibri"/>
                <a:ea typeface="Calibri"/>
                <a:cs typeface="Calibri"/>
                <a:sym typeface="Calibri"/>
              </a:rPr>
              <a:t>$18.973 Million Current Market Cap </a:t>
            </a:r>
            <a:endParaRPr sz="1300" b="0" i="0" u="none" strike="noStrike" cap="none" dirty="0">
              <a:solidFill>
                <a:srgbClr val="000000"/>
              </a:solidFill>
              <a:latin typeface="Calibri"/>
              <a:ea typeface="Calibri"/>
              <a:cs typeface="Calibri"/>
              <a:sym typeface="Calibri"/>
            </a:endParaRPr>
          </a:p>
          <a:p>
            <a:pPr marL="901700" marR="0" lvl="2" indent="-209550" algn="l" rtl="0">
              <a:lnSpc>
                <a:spcPct val="100000"/>
              </a:lnSpc>
              <a:spcBef>
                <a:spcPts val="0"/>
              </a:spcBef>
              <a:spcAft>
                <a:spcPts val="0"/>
              </a:spcAft>
              <a:buClr>
                <a:schemeClr val="dk1"/>
              </a:buClr>
              <a:buSzPts val="1300"/>
              <a:buFont typeface="Calibri"/>
              <a:buChar char="▪"/>
            </a:pPr>
            <a:r>
              <a:rPr lang="en" sz="1300" b="0" i="0" u="none" strike="noStrike" cap="none" dirty="0">
                <a:solidFill>
                  <a:schemeClr val="dk1"/>
                </a:solidFill>
                <a:latin typeface="Calibri"/>
                <a:ea typeface="Calibri"/>
                <a:cs typeface="Calibri"/>
                <a:sym typeface="Calibri"/>
              </a:rPr>
              <a:t>$</a:t>
            </a:r>
            <a:r>
              <a:rPr lang="en" sz="1300" dirty="0">
                <a:solidFill>
                  <a:schemeClr val="dk1"/>
                </a:solidFill>
                <a:latin typeface="Calibri"/>
                <a:ea typeface="Calibri"/>
                <a:cs typeface="Calibri"/>
                <a:sym typeface="Calibri"/>
              </a:rPr>
              <a:t>8.520</a:t>
            </a:r>
            <a:r>
              <a:rPr lang="en" sz="1300" b="0" i="0" u="none" strike="noStrike" cap="none" dirty="0">
                <a:solidFill>
                  <a:schemeClr val="dk1"/>
                </a:solidFill>
                <a:latin typeface="Calibri"/>
                <a:ea typeface="Calibri"/>
                <a:cs typeface="Calibri"/>
                <a:sym typeface="Calibri"/>
              </a:rPr>
              <a:t> Million Revenue (TTM)</a:t>
            </a:r>
            <a:endParaRPr sz="1300" b="0" i="0" u="none" strike="noStrike" cap="none" dirty="0">
              <a:solidFill>
                <a:srgbClr val="000000"/>
              </a:solidFill>
              <a:latin typeface="Calibri"/>
              <a:ea typeface="Calibri"/>
              <a:cs typeface="Calibri"/>
              <a:sym typeface="Calibri"/>
            </a:endParaRPr>
          </a:p>
          <a:p>
            <a:pPr marL="901700" marR="0" lvl="2" indent="-209550" algn="l" rtl="0">
              <a:lnSpc>
                <a:spcPct val="100000"/>
              </a:lnSpc>
              <a:spcBef>
                <a:spcPts val="0"/>
              </a:spcBef>
              <a:spcAft>
                <a:spcPts val="0"/>
              </a:spcAft>
              <a:buClr>
                <a:schemeClr val="dk1"/>
              </a:buClr>
              <a:buSzPts val="1300"/>
              <a:buFont typeface="Calibri"/>
              <a:buChar char="▪"/>
            </a:pPr>
            <a:r>
              <a:rPr lang="en" sz="1300" b="0" i="0" u="none" strike="noStrike" cap="none" dirty="0">
                <a:solidFill>
                  <a:schemeClr val="dk1"/>
                </a:solidFill>
                <a:latin typeface="Calibri"/>
                <a:ea typeface="Calibri"/>
                <a:cs typeface="Calibri"/>
                <a:sym typeface="Calibri"/>
              </a:rPr>
              <a:t>-0.4570 EPS (TTM)</a:t>
            </a:r>
          </a:p>
          <a:p>
            <a:pPr marL="901700" marR="0" lvl="2" indent="-209550" algn="l" rtl="0">
              <a:lnSpc>
                <a:spcPct val="100000"/>
              </a:lnSpc>
              <a:spcBef>
                <a:spcPts val="0"/>
              </a:spcBef>
              <a:spcAft>
                <a:spcPts val="0"/>
              </a:spcAft>
              <a:buClr>
                <a:schemeClr val="dk1"/>
              </a:buClr>
              <a:buSzPts val="1300"/>
              <a:buFont typeface="Calibri"/>
              <a:buChar char="▪"/>
            </a:pPr>
            <a:r>
              <a:rPr lang="en" sz="1300" dirty="0">
                <a:solidFill>
                  <a:schemeClr val="dk1"/>
                </a:solidFill>
                <a:latin typeface="Calibri"/>
                <a:ea typeface="Calibri"/>
                <a:cs typeface="Calibri"/>
                <a:sym typeface="Calibri"/>
              </a:rPr>
              <a:t>Common for many micro—cap pharma companies to have negative EPS initially </a:t>
            </a:r>
          </a:p>
          <a:p>
            <a:pPr marL="901700" lvl="2" indent="-209550">
              <a:buClr>
                <a:schemeClr val="dk1"/>
              </a:buClr>
              <a:buSzPts val="1300"/>
              <a:buFont typeface="Calibri"/>
              <a:buChar char="▪"/>
            </a:pPr>
            <a:r>
              <a:rPr lang="en" sz="1300" dirty="0">
                <a:solidFill>
                  <a:schemeClr val="dk1"/>
                </a:solidFill>
                <a:latin typeface="Calibri"/>
                <a:ea typeface="Calibri"/>
                <a:cs typeface="Calibri"/>
                <a:sym typeface="Calibri"/>
              </a:rPr>
              <a:t>4 year Revenue CAGR: </a:t>
            </a:r>
            <a:r>
              <a:rPr lang="en-US" dirty="0">
                <a:latin typeface="Calibri" panose="020F0502020204030204" pitchFamily="34" charset="0"/>
                <a:cs typeface="Calibri" panose="020F0502020204030204" pitchFamily="34" charset="0"/>
              </a:rPr>
              <a:t>85.79%</a:t>
            </a:r>
            <a:endParaRPr lang="en" sz="1300" dirty="0">
              <a:solidFill>
                <a:schemeClr val="dk1"/>
              </a:solidFill>
              <a:latin typeface="Calibri" panose="020F0502020204030204" pitchFamily="34" charset="0"/>
              <a:ea typeface="Calibri"/>
              <a:cs typeface="Calibri" panose="020F0502020204030204" pitchFamily="34" charset="0"/>
              <a:sym typeface="Calibri"/>
            </a:endParaRPr>
          </a:p>
          <a:p>
            <a:pPr marL="692150" marR="0" lvl="2" algn="l" rtl="0">
              <a:lnSpc>
                <a:spcPct val="100000"/>
              </a:lnSpc>
              <a:spcBef>
                <a:spcPts val="0"/>
              </a:spcBef>
              <a:spcAft>
                <a:spcPts val="0"/>
              </a:spcAft>
              <a:buClr>
                <a:schemeClr val="dk1"/>
              </a:buClr>
              <a:buSzPts val="1300"/>
            </a:pPr>
            <a:endParaRPr lang="en" sz="1300" b="0" i="0" u="none" strike="noStrike" cap="none" dirty="0">
              <a:solidFill>
                <a:schemeClr val="dk1"/>
              </a:solidFill>
              <a:latin typeface="Calibri"/>
              <a:ea typeface="Calibri"/>
              <a:cs typeface="Calibri"/>
              <a:sym typeface="Calibri"/>
            </a:endParaRPr>
          </a:p>
          <a:p>
            <a:pPr marL="692150" marR="0" lvl="2" algn="l" rtl="0">
              <a:lnSpc>
                <a:spcPct val="100000"/>
              </a:lnSpc>
              <a:spcBef>
                <a:spcPts val="0"/>
              </a:spcBef>
              <a:spcAft>
                <a:spcPts val="0"/>
              </a:spcAft>
              <a:buClr>
                <a:schemeClr val="dk1"/>
              </a:buClr>
              <a:buSzPts val="1300"/>
            </a:pPr>
            <a:endParaRPr sz="1300" b="0" i="0" u="none" strike="noStrike" cap="none" dirty="0">
              <a:solidFill>
                <a:srgbClr val="000000"/>
              </a:solidFill>
              <a:latin typeface="Calibri"/>
              <a:ea typeface="Calibri"/>
              <a:cs typeface="Calibri"/>
              <a:sym typeface="Calibri"/>
            </a:endParaRPr>
          </a:p>
          <a:p>
            <a:pPr marL="901700" marR="0" lvl="2" indent="-127000" algn="l" rtl="0">
              <a:lnSpc>
                <a:spcPct val="100000"/>
              </a:lnSpc>
              <a:spcBef>
                <a:spcPts val="0"/>
              </a:spcBef>
              <a:spcAft>
                <a:spcPts val="0"/>
              </a:spcAft>
              <a:buClr>
                <a:schemeClr val="dk1"/>
              </a:buClr>
              <a:buSzPts val="1300"/>
              <a:buFont typeface="Noto Sans Symbols"/>
              <a:buNone/>
            </a:pPr>
            <a:endParaRPr sz="1300" b="0" i="0" u="none" strike="noStrike" cap="none" dirty="0">
              <a:solidFill>
                <a:srgbClr val="151515"/>
              </a:solidFill>
              <a:latin typeface="Calibri"/>
              <a:ea typeface="Calibri"/>
              <a:cs typeface="Calibri"/>
              <a:sym typeface="Calibri"/>
            </a:endParaRPr>
          </a:p>
          <a:p>
            <a:pPr marL="901700" marR="0" lvl="2" indent="-127000" algn="l" rtl="0">
              <a:lnSpc>
                <a:spcPct val="100000"/>
              </a:lnSpc>
              <a:spcBef>
                <a:spcPts val="0"/>
              </a:spcBef>
              <a:spcAft>
                <a:spcPts val="0"/>
              </a:spcAft>
              <a:buClr>
                <a:schemeClr val="dk1"/>
              </a:buClr>
              <a:buSzPts val="1300"/>
              <a:buFont typeface="Noto Sans Symbols"/>
              <a:buNone/>
            </a:pPr>
            <a:endParaRPr sz="1300" b="0" i="0" u="none" strike="noStrike" cap="none" dirty="0">
              <a:solidFill>
                <a:schemeClr val="dk1"/>
              </a:solidFill>
              <a:latin typeface="Calibri"/>
              <a:ea typeface="Calibri"/>
              <a:cs typeface="Calibri"/>
              <a:sym typeface="Calibri"/>
            </a:endParaRPr>
          </a:p>
        </p:txBody>
      </p:sp>
      <p:graphicFrame>
        <p:nvGraphicFramePr>
          <p:cNvPr id="144" name="Google Shape;144;p22"/>
          <p:cNvGraphicFramePr/>
          <p:nvPr>
            <p:extLst>
              <p:ext uri="{D42A27DB-BD31-4B8C-83A1-F6EECF244321}">
                <p14:modId xmlns:p14="http://schemas.microsoft.com/office/powerpoint/2010/main" val="1425870326"/>
              </p:ext>
            </p:extLst>
          </p:nvPr>
        </p:nvGraphicFramePr>
        <p:xfrm>
          <a:off x="774842" y="3621333"/>
          <a:ext cx="3049096" cy="452929"/>
        </p:xfrm>
        <a:graphic>
          <a:graphicData uri="http://schemas.openxmlformats.org/drawingml/2006/table">
            <a:tbl>
              <a:tblPr>
                <a:noFill/>
                <a:tableStyleId>{13D80C8D-755B-4589-9D57-81FFBFC8EAEA}</a:tableStyleId>
              </a:tblPr>
              <a:tblGrid>
                <a:gridCol w="1398439">
                  <a:extLst>
                    <a:ext uri="{9D8B030D-6E8A-4147-A177-3AD203B41FA5}">
                      <a16:colId xmlns:a16="http://schemas.microsoft.com/office/drawing/2014/main" val="20000"/>
                    </a:ext>
                  </a:extLst>
                </a:gridCol>
                <a:gridCol w="550219">
                  <a:extLst>
                    <a:ext uri="{9D8B030D-6E8A-4147-A177-3AD203B41FA5}">
                      <a16:colId xmlns:a16="http://schemas.microsoft.com/office/drawing/2014/main" val="20001"/>
                    </a:ext>
                  </a:extLst>
                </a:gridCol>
                <a:gridCol w="550219">
                  <a:extLst>
                    <a:ext uri="{9D8B030D-6E8A-4147-A177-3AD203B41FA5}">
                      <a16:colId xmlns:a16="http://schemas.microsoft.com/office/drawing/2014/main" val="20002"/>
                    </a:ext>
                  </a:extLst>
                </a:gridCol>
                <a:gridCol w="550219">
                  <a:extLst>
                    <a:ext uri="{9D8B030D-6E8A-4147-A177-3AD203B41FA5}">
                      <a16:colId xmlns:a16="http://schemas.microsoft.com/office/drawing/2014/main" val="20003"/>
                    </a:ext>
                  </a:extLst>
                </a:gridCol>
              </a:tblGrid>
              <a:tr h="225280">
                <a:tc>
                  <a:txBody>
                    <a:bodyPr/>
                    <a:lstStyle/>
                    <a:p>
                      <a:pPr marL="0" marR="0" lvl="0" indent="0" algn="l" rtl="0">
                        <a:lnSpc>
                          <a:spcPct val="100000"/>
                        </a:lnSpc>
                        <a:spcBef>
                          <a:spcPts val="0"/>
                        </a:spcBef>
                        <a:spcAft>
                          <a:spcPts val="0"/>
                        </a:spcAft>
                        <a:buClr>
                          <a:srgbClr val="000000"/>
                        </a:buClr>
                        <a:buSzPts val="1100"/>
                        <a:buFont typeface="Arial"/>
                        <a:buNone/>
                      </a:pPr>
                      <a:r>
                        <a:rPr lang="en" sz="1100" b="0" i="1" u="none" strike="noStrike" cap="none" dirty="0">
                          <a:solidFill>
                            <a:srgbClr val="000000"/>
                          </a:solidFill>
                          <a:latin typeface="Calibri"/>
                          <a:ea typeface="Calibri"/>
                          <a:cs typeface="Calibri"/>
                          <a:sym typeface="Calibri"/>
                        </a:rPr>
                        <a:t>(US$ in millions)</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u="none" strike="noStrike" cap="none">
                          <a:latin typeface="Calibri"/>
                          <a:ea typeface="Calibri"/>
                          <a:cs typeface="Calibri"/>
                          <a:sym typeface="Calibri"/>
                        </a:rPr>
                        <a:t>FY</a:t>
                      </a:r>
                      <a:r>
                        <a:rPr lang="en" sz="1100" b="0" i="0" u="none" strike="noStrike" cap="none">
                          <a:solidFill>
                            <a:srgbClr val="000000"/>
                          </a:solidFill>
                          <a:latin typeface="Calibri"/>
                          <a:ea typeface="Calibri"/>
                          <a:cs typeface="Calibri"/>
                          <a:sym typeface="Calibri"/>
                        </a:rPr>
                        <a:t>18</a:t>
                      </a:r>
                      <a:endParaRPr sz="1100" u="none" strike="noStrike" cap="none"/>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u="none" strike="noStrike" cap="none" dirty="0">
                          <a:latin typeface="Calibri"/>
                          <a:ea typeface="Calibri"/>
                          <a:cs typeface="Calibri"/>
                          <a:sym typeface="Calibri"/>
                        </a:rPr>
                        <a:t>FY</a:t>
                      </a:r>
                      <a:r>
                        <a:rPr lang="en" sz="1100" b="0" i="0" u="none" strike="noStrike" cap="none" dirty="0">
                          <a:solidFill>
                            <a:srgbClr val="000000"/>
                          </a:solidFill>
                          <a:latin typeface="Calibri"/>
                          <a:ea typeface="Calibri"/>
                          <a:cs typeface="Calibri"/>
                          <a:sym typeface="Calibri"/>
                        </a:rPr>
                        <a:t>16</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100"/>
                        <a:buFont typeface="Arial"/>
                        <a:buNone/>
                      </a:pPr>
                      <a:r>
                        <a:rPr lang="en" sz="1100" u="none" strike="noStrike" cap="none" dirty="0">
                          <a:latin typeface="Calibri"/>
                          <a:ea typeface="Calibri"/>
                          <a:cs typeface="Calibri"/>
                          <a:sym typeface="Calibri"/>
                        </a:rPr>
                        <a:t>FY</a:t>
                      </a:r>
                      <a:r>
                        <a:rPr lang="en" sz="1100" b="0" i="0" u="none" strike="noStrike" cap="none" dirty="0">
                          <a:solidFill>
                            <a:srgbClr val="000000"/>
                          </a:solidFill>
                          <a:latin typeface="Calibri"/>
                          <a:ea typeface="Calibri"/>
                          <a:cs typeface="Calibri"/>
                          <a:sym typeface="Calibri"/>
                        </a:rPr>
                        <a:t>14</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27649">
                <a:tc>
                  <a:txBody>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dirty="0">
                          <a:solidFill>
                            <a:srgbClr val="000000"/>
                          </a:solidFill>
                          <a:latin typeface="Calibri"/>
                          <a:ea typeface="Calibri"/>
                          <a:cs typeface="Calibri"/>
                          <a:sym typeface="Calibri"/>
                        </a:rPr>
                        <a:t>Revenue</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1100"/>
                        <a:buFont typeface="Arial"/>
                        <a:buNone/>
                      </a:pPr>
                      <a:r>
                        <a:rPr lang="en" sz="1100" u="none" strike="noStrike" cap="none" dirty="0">
                          <a:latin typeface="Calibri"/>
                          <a:ea typeface="Calibri"/>
                          <a:cs typeface="Calibri"/>
                          <a:sym typeface="Calibri"/>
                        </a:rPr>
                        <a:t>12.51</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1100"/>
                        <a:buFont typeface="Arial"/>
                        <a:buNone/>
                      </a:pPr>
                      <a:r>
                        <a:rPr lang="en" sz="1100" u="none" strike="noStrike" cap="none" dirty="0">
                          <a:latin typeface="Calibri"/>
                          <a:cs typeface="Calibri"/>
                          <a:sym typeface="Calibri"/>
                        </a:rPr>
                        <a:t>11.90</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lnSpc>
                          <a:spcPct val="100000"/>
                        </a:lnSpc>
                        <a:spcBef>
                          <a:spcPts val="0"/>
                        </a:spcBef>
                        <a:spcAft>
                          <a:spcPts val="0"/>
                        </a:spcAft>
                        <a:buClr>
                          <a:srgbClr val="000000"/>
                        </a:buClr>
                        <a:buSzPts val="1100"/>
                        <a:buFont typeface="Arial"/>
                        <a:buNone/>
                      </a:pPr>
                      <a:r>
                        <a:rPr lang="en" sz="1100" u="none" strike="noStrike" cap="none" dirty="0">
                          <a:latin typeface="Calibri"/>
                          <a:cs typeface="Calibri"/>
                          <a:sym typeface="Calibri"/>
                        </a:rPr>
                        <a:t>1.054</a:t>
                      </a:r>
                      <a:endParaRPr sz="1100" u="none" strike="noStrike" cap="none" dirty="0"/>
                    </a:p>
                  </a:txBody>
                  <a:tcPr marL="5725" marR="5725" marT="5725" marB="3430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969</TotalTime>
  <Words>1264</Words>
  <Application>Microsoft Macintosh PowerPoint</Application>
  <PresentationFormat>On-screen Show (16:9)</PresentationFormat>
  <Paragraphs>208</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Noto Sans Symbols</vt:lpstr>
      <vt:lpstr>Times New Roman</vt:lpstr>
      <vt:lpstr>Wingdings</vt:lpstr>
      <vt:lpstr>Simple Light</vt:lpstr>
      <vt:lpstr>PowerPoint Presentation</vt:lpstr>
      <vt:lpstr>PowerPoint Presentation</vt:lpstr>
      <vt:lpstr>PowerPoint Presentation</vt:lpstr>
      <vt:lpstr>Investment Recommendation</vt:lpstr>
      <vt:lpstr>PowerPoint Presentation</vt:lpstr>
      <vt:lpstr>Industry Overview</vt:lpstr>
      <vt:lpstr>PowerPoint Presentation</vt:lpstr>
      <vt:lpstr>PowerPoint Presentation</vt:lpstr>
      <vt:lpstr>Summary </vt:lpstr>
      <vt:lpstr>PowerPoint Presentation</vt:lpstr>
      <vt:lpstr>PowerPoint Presentation</vt:lpstr>
      <vt:lpstr>PowerPoint Presentation</vt:lpstr>
      <vt:lpstr>PowerPoint Presentation</vt:lpstr>
      <vt:lpstr>PowerPoint Presentation</vt:lpstr>
      <vt:lpstr>Initial Comparative Analysis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Imai Anabayan</cp:lastModifiedBy>
  <cp:revision>52</cp:revision>
  <dcterms:modified xsi:type="dcterms:W3CDTF">2019-11-18T20:26:34Z</dcterms:modified>
</cp:coreProperties>
</file>